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24"/>
  </p:notesMasterIdLst>
  <p:sldIdLst>
    <p:sldId id="256" r:id="rId2"/>
    <p:sldId id="277" r:id="rId3"/>
    <p:sldId id="257" r:id="rId4"/>
    <p:sldId id="279" r:id="rId5"/>
    <p:sldId id="258" r:id="rId6"/>
    <p:sldId id="259" r:id="rId7"/>
    <p:sldId id="278" r:id="rId8"/>
    <p:sldId id="260" r:id="rId9"/>
    <p:sldId id="261" r:id="rId10"/>
    <p:sldId id="262" r:id="rId11"/>
    <p:sldId id="263" r:id="rId12"/>
    <p:sldId id="264" r:id="rId13"/>
    <p:sldId id="266" r:id="rId14"/>
    <p:sldId id="267" r:id="rId15"/>
    <p:sldId id="268" r:id="rId16"/>
    <p:sldId id="269" r:id="rId17"/>
    <p:sldId id="270" r:id="rId18"/>
    <p:sldId id="271" r:id="rId19"/>
    <p:sldId id="273" r:id="rId20"/>
    <p:sldId id="274" r:id="rId21"/>
    <p:sldId id="275" r:id="rId22"/>
    <p:sldId id="276"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anva Sans" panose="020B0503030501040103" pitchFamily="34" charset="0"/>
      <p:regular r:id="rId29"/>
    </p:embeddedFont>
    <p:embeddedFont>
      <p:font typeface="Canva Sans Bold" panose="020B0803030501040103" pitchFamily="34" charset="0"/>
      <p:regular r:id="rId30"/>
      <p:bold r:id="rId31"/>
    </p:embeddedFont>
    <p:embeddedFont>
      <p:font typeface="Canva Sans Bold Italics" panose="020B0803030501040103" pitchFamily="34" charset="0"/>
      <p:regular r:id="rId32"/>
      <p:bold r:id="rId33"/>
      <p:italic r:id="rId34"/>
      <p:boldItalic r:id="rId35"/>
    </p:embeddedFont>
    <p:embeddedFont>
      <p:font typeface="Canva Sans Italics" panose="020B0503030501040103" pitchFamily="34" charset="0"/>
      <p:regular r:id="rId36"/>
      <p:italic r:id="rId37"/>
    </p:embeddedFont>
    <p:embeddedFont>
      <p:font typeface="Moonlight" pitchFamily="2" charset="0"/>
      <p:regular r:id="rId38"/>
    </p:embeddedFont>
    <p:embeddedFont>
      <p:font typeface="Moonlight Bold" pitchFamily="2" charset="0"/>
      <p:regular r:id="rId39"/>
      <p:bold r:id="rId40"/>
    </p:embeddedFont>
    <p:embeddedFont>
      <p:font typeface="Poppins" pitchFamily="2" charset="77"/>
      <p:regular r:id="rId41"/>
      <p:bold r:id="rId42"/>
      <p:italic r:id="rId43"/>
      <p:boldItalic r:id="rId44"/>
    </p:embeddedFont>
    <p:embeddedFont>
      <p:font typeface="Poppins Bold" pitchFamily="2" charset="77"/>
      <p:regular r:id="rId45"/>
      <p:bold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5369" autoAdjust="0"/>
  </p:normalViewPr>
  <p:slideViewPr>
    <p:cSldViewPr>
      <p:cViewPr varScale="1">
        <p:scale>
          <a:sx n="64" d="100"/>
          <a:sy n="64" d="100"/>
        </p:scale>
        <p:origin x="376" y="1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font" Target="fonts/font22.fntdata"/><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4:15.0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78,'83'0,"1"0,-29 0,9 0,-1 0,-8 0,7 0,-7 0,0 0,-3 0,2 0,-6 0,6 0,-15 0,4 0,-5 0,7 0,-8 0,6 0,-5 0,15 0,-7 0,8 0,-10 0,1 0,-1 0,9 0,-6 0,14 0,-14 0,14 0,-14 0,14 0,-13 0,5 0,-6 0,-1 0,-1 0,2 0,-3 0,1 0,-1 0,1 0,-8 0,5 0,-11 0,4 0,-6 0,7 0,-6 0,5 0,-7 0,0 0,-1 0,2 0,-1 0,8 0,-6 0,5 0,1 0,-6 0,15 0,-15 0,15 0,-7 0,-1 0,6 0,-6 0,0 0,-2 0,0 0,-5 0,5 0,-8 0,1 0,0 0,-1 0,1 0,1 0,-1 0,-6 0,5 0,-13 0,13 0,-12 0,11 0,-12 0,12 0,-11 0,11 0,-5 0,7 0,-7 0,6 0,-13 0,7 0,-8 0,5 0,-3 0,3 0,1 0,-5 0,4-6,1 5,-5-5,5 0,0 5,-4-5,4 0,-6 5,0-11,5 5,-4-6,5 6,-7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4:18.54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1,'68'0,"-5"0,-11 0,7 0,-4 0,10 0,-1 0,2 0,6 0,-5 0,-3 0,2 0,-2 0,-1 0,-6 0,5 0,-14 0,14 0,-16 0,19 0,-18 0,11 0,-13 0,3 0,-3 0,2 0,-1 7,-1-5,2 5,5 0,-5-5,14 5,-6-7,2 0,5 7,-14-5,13 5,-5-7,-2 0,8 0,-16 6,15-4,-6 4,2-6,5 0,-14 7,14-5,-7 11,0-11,6 12,-13-12,5 5,-4 0,-3-5,3 5,-3-7,-7 0,6 0,-8 0,2 6,4-5,-14 6,14-7,-13 0,6 0,-8 0,0 0,0 0,-7 5,5-3,-5 3,0-5,-1 0,-1 0,-4 0,4 0,1 0,-6 6,6-5,-7 5,6-6,-5 0,12 0,-4 7,-1-6,0 6,-9-7,7 0,-5 0,5 0,0 0,-5 5,5-3,-7 9,1-4,0 6,0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4:21.99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15,'59'0,"-4"0,-10 0,1 0,-1 0,-6 0,3 0,-12 0,12 0,-12 0,6 0,-1 0,-4 0,4 0,-7 0,-1 0,1 0,1 0,-1 0,0 0,0 0,0 0,7 0,-6 0,7 0,-1 0,-6 0,14 0,-13 0,5 0,0 0,-6 0,7 0,-8 0,1 0,-1 0,-7 0,5 0,-4 0,7 0,-7 0,4 0,-4 0,5-7,8 6,-5-5,5 6,2 0,1 0,8 0,-9 0,6 0,-6 0,7 0,1 0,-8 0,-2 0,0 0,-5 0,5 0,-6 0,-2 0,2 0,-1 0,-1 0,1 0,0 0,-7 0,5 0,-4 0,-1 0,5 0,-11 0,12 0,-13 0,12 0,-11 0,5 0,-2 0,-3 0,3 0,1 0,-4 0,4 0,0 0,-5 0,5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4:25.15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13,'66'-7,"-9"1,-4 6,9 0,-5 0,7 0,6 0,-12 0,14 0,-8 0,-1 0,4 0,-12 0,1 0,-11 0,-1 0,1 0,0 0,-1 0,-7 0,6 0,-13 0,5 0,-6 0,-8 0,6 0,-12 0,11 0,-12 0,6 0,-2 0,-3 0,10 0,-11 0,6 0,-1 0,-4 0,4 0,-1 0,-3 6,3-5,0 5,-3-6,3 0,1 0,-5 0,5 0,-5 0,4 0,4 0,-2 0,-1 0,0 0,-4 0,11 0,-5 0,7 0,-7 0,5 0,-12 0,12 0,-11 0,4 0,-5 0,4 0,-3 0,3 0,1 0,-5 0,3 0,2 0,-6 0,5 0,1 0,-5 0,4 0,-6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4:30.06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1 131,'89'0,"-34"0,0 0,25 0,5 0,-4 0,-12 0,-17 0,0 0,25 0,-26 0,0 0,27 0,-27 0,2 0,34 0,-35 0,0 0,35 0,7 0,-10 0,5 0,-13 0,2-14,-5 10,-8-10,8 14,-10 0,1 0,-1-7,0 5,1-5,2 7,8 0,-5 0,3 0,1 0,-4-8,4 6,3-6,-10 8,15-8,-12 7,5-7,2 0,-11 7,8-7,-10 8,1 0,-9 0,6 0,-15 0,16-7,-7 5,2-5,4 7,-4 0,-2 0,6 0,-6 0,12 0,-3 0,-6 0,4 0,-7 0,8 0,0 0,1 0,-1 0,0 0,-8-7,10 6,-18-6,9 7,-11 0,-8 0,6 0,-6 0,0 0,-2 0,-8 0,1 0,0 0,-7 0,-1 0,-7 0,5 0,2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4:54.23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0,'66'0,"0"0,-3 0,0 0,15 0,-8 0,8 0,-8 0,3 0,-4 0,3 0,1 0,-4 0,4 0,-6 0,0 0,-3 0,-6 7,3 2,-12-1,13 6,-14-12,14 12,-16-12,15 12,-6-13,0 13,10-12,-9 4,2-6,3 7,-6-5,18 12,-7-12,16 6,-17-1,17-6,-7 14,9-13,0 13,0-13,-8 12,-1-12,-10 5,1-7,-2 0,-9 6,6-4,-14 5,5-7,1 0,2 0,0 0,7 0,-7 0,17 0,-6 0,10 0,-3 0,-4 0,4 0,-10 0,0 0,1 0,-8 0,6 0,-13 0,15 0,-17 0,18 0,-7 0,6 0,3 0,-4 0,10 0,-7 0,16 0,-17 0,17 0,-16 0,10 0,-12 0,3 0,-12 0,6 0,-15 0,16 0,-16 0,9 0,2 0,-8 0,7 0,-11 0,-1 0,1 0,7 0,-5 0,14 0,-2 0,-2 0,18 0,-16 0,13 0,-8 0,-1 0,10 0,-8 0,17 0,-16 0,21 0,-20 0,-13 0,-1 0,11 0,-9 0,1 0,36 0,-1 0,-35 0,1 0,30 0,-34 0,1 0,-1 0,0 0,1 0,0 0,42 0,-43 0,-1 0,34 0,9 0,-20 0,-3 7,-8-6,-1 6,-8 0,6-5,-14 4,-2-6,-2 0,-6 7,8-6,8 6,-7-7,15 0,-5 0,7 0,0 0,1 0,8 0,-6 0,6 7,1-5,2 5,0 0,7-5,-7 12,9-5,-9 1,6 5,-5-6,7 0,2-1,-1-1,10-5,-40 2,0-1,39-3,-40 0,-2 0,32 9,2-7,10 6,-10-8,-5 0,-8 0,-8 0,-1 0,1 8,-9-7,6 6,-14-7,6 0,-1 0,-5 7,14-5,-12 4,6-6,0 0,-6 0,12 0,-6 0,2 0,8 0,-16 0,15 0,-9 0,9 0,-1 0,1 0,8 0,-6 0,6 0,-8 0,-1 0,-8 0,-2 0,-9 0,-6 0,-9 0,-2 0,-12 0,4 0,1 0,-6 0,6 0,-1 0,-5 0,12 0,-4 0,6 0,2 0,-9 0,6 0,-5 0,6 0,-6 0,5 0,1 0,2 0,5 0,0 0,3 0,6 0,1 0,-1 0,9 0,-6 0,14 0,-6 0,0 0,7 0,-16 0,7 0,-8 0,-1 0,1 0,-8 0,6 0,-14 0,7 0,-9 0,9 0,-7 0,7 0,13 0,-15 0,16 0,-12 0,-6 0,6 0,-10 0,1 0,-2 0,9 0,-7 0,7 0,-9 0,1 0,7 0,-5 0,13 0,-14 0,6 0,1 0,-7 0,6 0,-7 0,0 0,0 0,-1 0,8 0,-5 0,13 0,-6 0,9 0,8 0,-6 0,14 0,-7 0,8 0,1 0,-1 0,0 0,1 0,-9 0,-2 0,-9 0,1 0,-8 0,5 0,-12 0,5 0,-7 0,7 7,-5-6,12 6,-12-7,5 0,0 0,3 6,-1-4,-2 5,2-7,-7 0,7 6,-10-5,9 5,9 1,2-5,33 13,-11-13,-17 6,1 0,24-6,-14 5,-1 2,12 1,-12-1,1 0,24 0,10 7,-12-8,-12 9,-18-9,-10 6,-9-13,-8 5,-7 0,-1-5,-7 5,6 0,-5-5,4 5,0-6,-4 5,4 8,-5 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8T06:05:01.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0 228,'65'0,"-5"0,-7 0,2 0,9 0,-1 0,0 0,-8 0,6 0,-14 0,8 0,-10 0,1 0,-1 0,-1 0,9-7,-6 5,-1-11,-1 11,-15-11,15 12,-15-6,12 1,-12 4,5-5,0 1,-5 4,12-5,-12 7,6-6,-8 4,0-11,0 12,0-5,7-1,-5 5,5-11,-8 12,1-12,0 12,0-12,-1 12,1-12,1 12,-2-5,-5 0,4 4,-4-3,5-2,-5 6,4-5,-12 0,13 5,-13-5,13 6,-13 0,7 0,-2 0,-4 0,4-6,0 5,-4-5,11 6,-5 0,0 0,5 0,-5 0,0 0,5 0,-5 0,0 0,-1 0,-8 0,14 0,-10 0,10 0,-13 0,0 0,5 0,-5 0,5 0,0 0,-4 0,4 0,1 0,-5 0,4 0,-6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09.10.2023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837819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373352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189998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 Our analysis reveals .........(Fig 2a) </a:t>
            </a:r>
          </a:p>
          <a:p>
            <a:r>
              <a:rPr lang="en-US" dirty="0"/>
              <a:t>This finding raises important questions about gender disparities in research supervision within the field of LIS. It highlights the need for further investigation and intervention to ensure equitable support and opportunities for all researchers</a:t>
            </a:r>
          </a:p>
          <a:p>
            <a:endParaRPr lang="en-US" dirty="0"/>
          </a:p>
          <a:p>
            <a:r>
              <a:rPr lang="en-US" dirty="0"/>
              <a:t>- We found......(Fig 2b) </a:t>
            </a:r>
          </a:p>
          <a:p>
            <a:r>
              <a:rPr lang="en-US" dirty="0"/>
              <a:t>This suggests that female researchers may rely on a broader support network encompassing both personal and academic spheres.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19</a:t>
            </a:fld>
            <a:endParaRPr lang="cs-CZ"/>
          </a:p>
        </p:txBody>
      </p:sp>
    </p:spTree>
    <p:extLst>
      <p:ext uri="{BB962C8B-B14F-4D97-AF65-F5344CB8AC3E}">
        <p14:creationId xmlns:p14="http://schemas.microsoft.com/office/powerpoint/2010/main" val="1885063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987F9E-A5EB-2646-8934-E136041A75F5}" type="datetime1">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6B932A-EA1F-084D-A40B-13787F564002}" type="datetime1">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F244320-422D-3A46-8388-8DB7B2A50C3C}" type="datetime1">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344092-B38A-2846-B9F6-5B24D76311E4}" type="datetime1">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A63172-9807-6445-BB95-2F04406C6945}" type="datetime1">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8A9795-4DBE-4B4E-A0EE-38970A42F159}" type="datetime1">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0DF18C3-311B-4B4A-AAB7-38C76045C808}" type="datetime1">
              <a:rPr lang="en-US" smtClean="0"/>
              <a:t>10/9/23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C060FFF-B0B1-F14A-9073-34352951354C}" type="datetime1">
              <a:rPr lang="en-US" smtClean="0"/>
              <a:t>10/9/23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99EE8A-D9B4-5147-A70E-F30553559DC8}" type="datetime1">
              <a:rPr lang="en-US" smtClean="0"/>
              <a:t>10/9/23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FC846A-E767-2440-AFC1-8532968817B3}" type="datetime1">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7E0CF01-2A3D-2345-8967-D3D991EAAF17}" type="datetime1">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AC005E-6E9B-4548-A67B-5D626F6815C4}" type="datetime1">
              <a:rPr lang="en-US" smtClean="0"/>
              <a:t>10/9/23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google.com/url?q=http://arxiv.org/abs/1907.11692&amp;sa=D&amp;source=editors&amp;ust=1696797182042873&amp;usg=AOvVaw3hl6iudH5VwlkQkLPbU4aU" TargetMode="Externa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nikhgarg/EmbeddingDynamicStereotypes/tree/master/data" TargetMode="External"/><Relationship Id="rId2" Type="http://schemas.openxmlformats.org/officeDocument/2006/relationships/hyperlink" Target="https://www.geeksforgeeks.org/python-gender-identification-by-name-using-nltk/"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17.png"/><Relationship Id="rId18" Type="http://schemas.openxmlformats.org/officeDocument/2006/relationships/customXml" Target="../ink/ink7.xml"/><Relationship Id="rId3" Type="http://schemas.openxmlformats.org/officeDocument/2006/relationships/image" Target="../media/image9.png"/><Relationship Id="rId7" Type="http://schemas.openxmlformats.org/officeDocument/2006/relationships/image" Target="../media/image14.png"/><Relationship Id="rId12" Type="http://schemas.openxmlformats.org/officeDocument/2006/relationships/customXml" Target="../ink/ink4.xml"/><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16.png"/><Relationship Id="rId5" Type="http://schemas.openxmlformats.org/officeDocument/2006/relationships/image" Target="../media/image11.jpeg"/><Relationship Id="rId15" Type="http://schemas.openxmlformats.org/officeDocument/2006/relationships/image" Target="../media/image18.png"/><Relationship Id="rId10" Type="http://schemas.openxmlformats.org/officeDocument/2006/relationships/customXml" Target="../ink/ink3.xml"/><Relationship Id="rId19" Type="http://schemas.openxmlformats.org/officeDocument/2006/relationships/image" Target="../media/image20.png"/><Relationship Id="rId4" Type="http://schemas.openxmlformats.org/officeDocument/2006/relationships/image" Target="../media/image10.jpeg"/><Relationship Id="rId9" Type="http://schemas.openxmlformats.org/officeDocument/2006/relationships/image" Target="../media/image15.png"/><Relationship Id="rId14" Type="http://schemas.openxmlformats.org/officeDocument/2006/relationships/customXml" Target="../ink/ink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sv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digitalcommons.unl.edu/libphilprac/7824" TargetMode="External"/><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635171" y="2827774"/>
            <a:ext cx="3119786" cy="3426985"/>
            <a:chOff x="0" y="0"/>
            <a:chExt cx="5803900" cy="6375400"/>
          </a:xfrm>
        </p:grpSpPr>
        <p:sp>
          <p:nvSpPr>
            <p:cNvPr id="3" name="Freeform 3"/>
            <p:cNvSpPr/>
            <p:nvPr/>
          </p:nvSpPr>
          <p:spPr>
            <a:xfrm>
              <a:off x="12700" y="12700"/>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2"/>
              <a:stretch>
                <a:fillRect l="-4945" r="-4945"/>
              </a:stretch>
            </a:blipFill>
          </p:spPr>
        </p:sp>
        <p:sp>
          <p:nvSpPr>
            <p:cNvPr id="4" name="Freeform 4"/>
            <p:cNvSpPr/>
            <p:nvPr/>
          </p:nvSpPr>
          <p:spPr>
            <a:xfrm>
              <a:off x="0" y="0"/>
              <a:ext cx="5803900" cy="6375400"/>
            </a:xfrm>
            <a:custGeom>
              <a:avLst/>
              <a:gdLst/>
              <a:ahLst/>
              <a:cxnLst/>
              <a:rect l="l" t="t" r="r" b="b"/>
              <a:pathLst>
                <a:path w="5803900" h="6375400">
                  <a:moveTo>
                    <a:pt x="5803900" y="6375400"/>
                  </a:moveTo>
                  <a:lnTo>
                    <a:pt x="0" y="6375400"/>
                  </a:lnTo>
                  <a:lnTo>
                    <a:pt x="0" y="2929890"/>
                  </a:lnTo>
                  <a:cubicBezTo>
                    <a:pt x="0" y="2495550"/>
                    <a:pt x="74930" y="2089150"/>
                    <a:pt x="223520" y="1720850"/>
                  </a:cubicBezTo>
                  <a:cubicBezTo>
                    <a:pt x="365760" y="1367790"/>
                    <a:pt x="571500" y="1056640"/>
                    <a:pt x="836930" y="797560"/>
                  </a:cubicBezTo>
                  <a:cubicBezTo>
                    <a:pt x="1361440" y="283210"/>
                    <a:pt x="2095500" y="0"/>
                    <a:pt x="2901950" y="0"/>
                  </a:cubicBezTo>
                  <a:cubicBezTo>
                    <a:pt x="3708400" y="0"/>
                    <a:pt x="4441190" y="283210"/>
                    <a:pt x="4966970" y="797560"/>
                  </a:cubicBezTo>
                  <a:cubicBezTo>
                    <a:pt x="5232400" y="1056640"/>
                    <a:pt x="5438140" y="1367790"/>
                    <a:pt x="5580380" y="1722120"/>
                  </a:cubicBezTo>
                  <a:cubicBezTo>
                    <a:pt x="5728970" y="2090420"/>
                    <a:pt x="5803900" y="2496820"/>
                    <a:pt x="5803900" y="2931160"/>
                  </a:cubicBezTo>
                  <a:lnTo>
                    <a:pt x="5803900" y="6375400"/>
                  </a:lnTo>
                  <a:close/>
                  <a:moveTo>
                    <a:pt x="25400" y="6350000"/>
                  </a:moveTo>
                  <a:lnTo>
                    <a:pt x="5778500" y="6350000"/>
                  </a:lnTo>
                  <a:lnTo>
                    <a:pt x="5778500" y="2929890"/>
                  </a:lnTo>
                  <a:cubicBezTo>
                    <a:pt x="5778500" y="2499360"/>
                    <a:pt x="5703570" y="2095500"/>
                    <a:pt x="5557520" y="1731010"/>
                  </a:cubicBezTo>
                  <a:cubicBezTo>
                    <a:pt x="5416550" y="1380490"/>
                    <a:pt x="5212080" y="1073150"/>
                    <a:pt x="4949190" y="815340"/>
                  </a:cubicBezTo>
                  <a:cubicBezTo>
                    <a:pt x="4428490" y="306070"/>
                    <a:pt x="3700780" y="25400"/>
                    <a:pt x="2901950" y="25400"/>
                  </a:cubicBezTo>
                  <a:cubicBezTo>
                    <a:pt x="2103120" y="25400"/>
                    <a:pt x="1375410" y="306070"/>
                    <a:pt x="854710" y="815340"/>
                  </a:cubicBezTo>
                  <a:cubicBezTo>
                    <a:pt x="591820" y="1071880"/>
                    <a:pt x="387350" y="1380490"/>
                    <a:pt x="246380" y="1731010"/>
                  </a:cubicBezTo>
                  <a:cubicBezTo>
                    <a:pt x="100330" y="2095500"/>
                    <a:pt x="25400" y="2499360"/>
                    <a:pt x="25400" y="2929890"/>
                  </a:cubicBezTo>
                  <a:lnTo>
                    <a:pt x="25400" y="6350000"/>
                  </a:lnTo>
                  <a:close/>
                </a:path>
              </a:pathLst>
            </a:custGeom>
            <a:solidFill>
              <a:srgbClr val="2A1E50"/>
            </a:solidFill>
          </p:spPr>
        </p:sp>
      </p:grpSp>
      <p:grpSp>
        <p:nvGrpSpPr>
          <p:cNvPr id="5" name="Group 5"/>
          <p:cNvGrpSpPr/>
          <p:nvPr/>
        </p:nvGrpSpPr>
        <p:grpSpPr>
          <a:xfrm>
            <a:off x="1952562" y="6393548"/>
            <a:ext cx="2419520" cy="1130739"/>
            <a:chOff x="0" y="0"/>
            <a:chExt cx="4149634" cy="1939290"/>
          </a:xfrm>
        </p:grpSpPr>
        <p:sp>
          <p:nvSpPr>
            <p:cNvPr id="6" name="Freeform 6"/>
            <p:cNvSpPr/>
            <p:nvPr/>
          </p:nvSpPr>
          <p:spPr>
            <a:xfrm>
              <a:off x="12700" y="12700"/>
              <a:ext cx="4124234" cy="1913890"/>
            </a:xfrm>
            <a:custGeom>
              <a:avLst/>
              <a:gdLst/>
              <a:ahLst/>
              <a:cxnLst/>
              <a:rect l="l" t="t" r="r" b="b"/>
              <a:pathLst>
                <a:path w="4124234" h="1913890">
                  <a:moveTo>
                    <a:pt x="3167289" y="1913890"/>
                  </a:moveTo>
                  <a:lnTo>
                    <a:pt x="956945" y="1913890"/>
                  </a:lnTo>
                  <a:cubicBezTo>
                    <a:pt x="428371" y="1913890"/>
                    <a:pt x="0" y="1485392"/>
                    <a:pt x="0" y="956945"/>
                  </a:cubicBezTo>
                  <a:cubicBezTo>
                    <a:pt x="0" y="428371"/>
                    <a:pt x="428371" y="0"/>
                    <a:pt x="956945" y="0"/>
                  </a:cubicBezTo>
                  <a:lnTo>
                    <a:pt x="3167289" y="0"/>
                  </a:lnTo>
                  <a:cubicBezTo>
                    <a:pt x="3695736" y="0"/>
                    <a:pt x="4124234" y="428371"/>
                    <a:pt x="4124234" y="956945"/>
                  </a:cubicBezTo>
                  <a:cubicBezTo>
                    <a:pt x="4124234" y="1485392"/>
                    <a:pt x="3695736" y="1913890"/>
                    <a:pt x="3167289" y="1913890"/>
                  </a:cubicBezTo>
                  <a:close/>
                </a:path>
              </a:pathLst>
            </a:custGeom>
            <a:solidFill>
              <a:srgbClr val="2A1E50"/>
            </a:solidFill>
          </p:spPr>
        </p:sp>
        <p:sp>
          <p:nvSpPr>
            <p:cNvPr id="7" name="Freeform 7"/>
            <p:cNvSpPr/>
            <p:nvPr/>
          </p:nvSpPr>
          <p:spPr>
            <a:xfrm>
              <a:off x="0" y="0"/>
              <a:ext cx="4149634" cy="1939290"/>
            </a:xfrm>
            <a:custGeom>
              <a:avLst/>
              <a:gdLst/>
              <a:ahLst/>
              <a:cxnLst/>
              <a:rect l="l" t="t" r="r" b="b"/>
              <a:pathLst>
                <a:path w="4149634" h="1939290">
                  <a:moveTo>
                    <a:pt x="3179989" y="0"/>
                  </a:moveTo>
                  <a:lnTo>
                    <a:pt x="969645" y="0"/>
                  </a:lnTo>
                  <a:cubicBezTo>
                    <a:pt x="434975" y="0"/>
                    <a:pt x="0" y="434975"/>
                    <a:pt x="0" y="969645"/>
                  </a:cubicBezTo>
                  <a:cubicBezTo>
                    <a:pt x="0" y="1504315"/>
                    <a:pt x="434975" y="1939290"/>
                    <a:pt x="969645" y="1939290"/>
                  </a:cubicBezTo>
                  <a:lnTo>
                    <a:pt x="3179989" y="1939290"/>
                  </a:lnTo>
                  <a:cubicBezTo>
                    <a:pt x="3714659" y="1939290"/>
                    <a:pt x="4149634" y="1504315"/>
                    <a:pt x="4149634" y="969645"/>
                  </a:cubicBezTo>
                  <a:cubicBezTo>
                    <a:pt x="4149634" y="434975"/>
                    <a:pt x="3714659" y="0"/>
                    <a:pt x="3179989" y="0"/>
                  </a:cubicBezTo>
                  <a:close/>
                  <a:moveTo>
                    <a:pt x="3179989" y="1913890"/>
                  </a:moveTo>
                  <a:lnTo>
                    <a:pt x="969645" y="1913890"/>
                  </a:lnTo>
                  <a:cubicBezTo>
                    <a:pt x="448945" y="1913890"/>
                    <a:pt x="25400" y="1490345"/>
                    <a:pt x="25400" y="969645"/>
                  </a:cubicBezTo>
                  <a:cubicBezTo>
                    <a:pt x="25400" y="448945"/>
                    <a:pt x="448945" y="25400"/>
                    <a:pt x="969645" y="25400"/>
                  </a:cubicBezTo>
                  <a:lnTo>
                    <a:pt x="3179989" y="25400"/>
                  </a:lnTo>
                  <a:cubicBezTo>
                    <a:pt x="3700689" y="25400"/>
                    <a:pt x="4124234" y="448945"/>
                    <a:pt x="4124234" y="969645"/>
                  </a:cubicBezTo>
                  <a:cubicBezTo>
                    <a:pt x="4124234" y="1490345"/>
                    <a:pt x="3700689" y="1913890"/>
                    <a:pt x="3179989" y="1913890"/>
                  </a:cubicBezTo>
                  <a:close/>
                </a:path>
              </a:pathLst>
            </a:custGeom>
            <a:solidFill>
              <a:srgbClr val="2A1E50"/>
            </a:solidFill>
          </p:spPr>
        </p:sp>
      </p:grpSp>
      <p:grpSp>
        <p:nvGrpSpPr>
          <p:cNvPr id="8" name="Group 8"/>
          <p:cNvGrpSpPr>
            <a:grpSpLocks noChangeAspect="1"/>
          </p:cNvGrpSpPr>
          <p:nvPr/>
        </p:nvGrpSpPr>
        <p:grpSpPr>
          <a:xfrm>
            <a:off x="5850331" y="2827774"/>
            <a:ext cx="3119786" cy="3426985"/>
            <a:chOff x="0" y="0"/>
            <a:chExt cx="5803900" cy="6375400"/>
          </a:xfrm>
        </p:grpSpPr>
        <p:sp>
          <p:nvSpPr>
            <p:cNvPr id="9" name="Freeform 9"/>
            <p:cNvSpPr/>
            <p:nvPr/>
          </p:nvSpPr>
          <p:spPr>
            <a:xfrm>
              <a:off x="12700" y="12700"/>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3"/>
              <a:stretch>
                <a:fillRect l="-4783" r="-4783"/>
              </a:stretch>
            </a:blipFill>
          </p:spPr>
        </p:sp>
        <p:sp>
          <p:nvSpPr>
            <p:cNvPr id="10" name="Freeform 10"/>
            <p:cNvSpPr/>
            <p:nvPr/>
          </p:nvSpPr>
          <p:spPr>
            <a:xfrm>
              <a:off x="0" y="0"/>
              <a:ext cx="5803900" cy="6375400"/>
            </a:xfrm>
            <a:custGeom>
              <a:avLst/>
              <a:gdLst/>
              <a:ahLst/>
              <a:cxnLst/>
              <a:rect l="l" t="t" r="r" b="b"/>
              <a:pathLst>
                <a:path w="5803900" h="6375400">
                  <a:moveTo>
                    <a:pt x="5803900" y="6375400"/>
                  </a:moveTo>
                  <a:lnTo>
                    <a:pt x="0" y="6375400"/>
                  </a:lnTo>
                  <a:lnTo>
                    <a:pt x="0" y="2929890"/>
                  </a:lnTo>
                  <a:cubicBezTo>
                    <a:pt x="0" y="2495550"/>
                    <a:pt x="74930" y="2089150"/>
                    <a:pt x="223520" y="1720850"/>
                  </a:cubicBezTo>
                  <a:cubicBezTo>
                    <a:pt x="365760" y="1367790"/>
                    <a:pt x="571500" y="1056640"/>
                    <a:pt x="836930" y="797560"/>
                  </a:cubicBezTo>
                  <a:cubicBezTo>
                    <a:pt x="1361440" y="283210"/>
                    <a:pt x="2095500" y="0"/>
                    <a:pt x="2901950" y="0"/>
                  </a:cubicBezTo>
                  <a:cubicBezTo>
                    <a:pt x="3708400" y="0"/>
                    <a:pt x="4441190" y="283210"/>
                    <a:pt x="4966970" y="797560"/>
                  </a:cubicBezTo>
                  <a:cubicBezTo>
                    <a:pt x="5232400" y="1056640"/>
                    <a:pt x="5438140" y="1367790"/>
                    <a:pt x="5580380" y="1722120"/>
                  </a:cubicBezTo>
                  <a:cubicBezTo>
                    <a:pt x="5728970" y="2090420"/>
                    <a:pt x="5803900" y="2496820"/>
                    <a:pt x="5803900" y="2931160"/>
                  </a:cubicBezTo>
                  <a:lnTo>
                    <a:pt x="5803900" y="6375400"/>
                  </a:lnTo>
                  <a:close/>
                  <a:moveTo>
                    <a:pt x="25400" y="6350000"/>
                  </a:moveTo>
                  <a:lnTo>
                    <a:pt x="5778500" y="6350000"/>
                  </a:lnTo>
                  <a:lnTo>
                    <a:pt x="5778500" y="2929890"/>
                  </a:lnTo>
                  <a:cubicBezTo>
                    <a:pt x="5778500" y="2499360"/>
                    <a:pt x="5703570" y="2095500"/>
                    <a:pt x="5557520" y="1731010"/>
                  </a:cubicBezTo>
                  <a:cubicBezTo>
                    <a:pt x="5416550" y="1380490"/>
                    <a:pt x="5212080" y="1073150"/>
                    <a:pt x="4949190" y="815340"/>
                  </a:cubicBezTo>
                  <a:cubicBezTo>
                    <a:pt x="4428490" y="306070"/>
                    <a:pt x="3700780" y="25400"/>
                    <a:pt x="2901950" y="25400"/>
                  </a:cubicBezTo>
                  <a:cubicBezTo>
                    <a:pt x="2103120" y="25400"/>
                    <a:pt x="1375410" y="306070"/>
                    <a:pt x="854710" y="815340"/>
                  </a:cubicBezTo>
                  <a:cubicBezTo>
                    <a:pt x="591820" y="1071880"/>
                    <a:pt x="387350" y="1380490"/>
                    <a:pt x="246380" y="1731010"/>
                  </a:cubicBezTo>
                  <a:cubicBezTo>
                    <a:pt x="100330" y="2095500"/>
                    <a:pt x="25400" y="2499360"/>
                    <a:pt x="25400" y="2929890"/>
                  </a:cubicBezTo>
                  <a:lnTo>
                    <a:pt x="25400" y="6350000"/>
                  </a:lnTo>
                  <a:close/>
                </a:path>
              </a:pathLst>
            </a:custGeom>
            <a:solidFill>
              <a:srgbClr val="2A1E50"/>
            </a:solidFill>
          </p:spPr>
        </p:sp>
      </p:grpSp>
      <p:grpSp>
        <p:nvGrpSpPr>
          <p:cNvPr id="11" name="Group 11"/>
          <p:cNvGrpSpPr/>
          <p:nvPr/>
        </p:nvGrpSpPr>
        <p:grpSpPr>
          <a:xfrm>
            <a:off x="6286963" y="6393548"/>
            <a:ext cx="2419520" cy="1130739"/>
            <a:chOff x="0" y="0"/>
            <a:chExt cx="4149634" cy="1939290"/>
          </a:xfrm>
        </p:grpSpPr>
        <p:sp>
          <p:nvSpPr>
            <p:cNvPr id="12" name="Freeform 12"/>
            <p:cNvSpPr/>
            <p:nvPr/>
          </p:nvSpPr>
          <p:spPr>
            <a:xfrm>
              <a:off x="12700" y="12700"/>
              <a:ext cx="4124234" cy="1913890"/>
            </a:xfrm>
            <a:custGeom>
              <a:avLst/>
              <a:gdLst/>
              <a:ahLst/>
              <a:cxnLst/>
              <a:rect l="l" t="t" r="r" b="b"/>
              <a:pathLst>
                <a:path w="4124234" h="1913890">
                  <a:moveTo>
                    <a:pt x="3167289" y="1913890"/>
                  </a:moveTo>
                  <a:lnTo>
                    <a:pt x="956945" y="1913890"/>
                  </a:lnTo>
                  <a:cubicBezTo>
                    <a:pt x="428371" y="1913890"/>
                    <a:pt x="0" y="1485392"/>
                    <a:pt x="0" y="956945"/>
                  </a:cubicBezTo>
                  <a:cubicBezTo>
                    <a:pt x="0" y="428371"/>
                    <a:pt x="428371" y="0"/>
                    <a:pt x="956945" y="0"/>
                  </a:cubicBezTo>
                  <a:lnTo>
                    <a:pt x="3167289" y="0"/>
                  </a:lnTo>
                  <a:cubicBezTo>
                    <a:pt x="3695736" y="0"/>
                    <a:pt x="4124234" y="428371"/>
                    <a:pt x="4124234" y="956945"/>
                  </a:cubicBezTo>
                  <a:cubicBezTo>
                    <a:pt x="4124234" y="1485392"/>
                    <a:pt x="3695736" y="1913890"/>
                    <a:pt x="3167289" y="1913890"/>
                  </a:cubicBezTo>
                  <a:close/>
                </a:path>
              </a:pathLst>
            </a:custGeom>
            <a:solidFill>
              <a:srgbClr val="2A1E50"/>
            </a:solidFill>
          </p:spPr>
        </p:sp>
        <p:sp>
          <p:nvSpPr>
            <p:cNvPr id="13" name="Freeform 13"/>
            <p:cNvSpPr/>
            <p:nvPr/>
          </p:nvSpPr>
          <p:spPr>
            <a:xfrm>
              <a:off x="0" y="0"/>
              <a:ext cx="4149634" cy="1939290"/>
            </a:xfrm>
            <a:custGeom>
              <a:avLst/>
              <a:gdLst/>
              <a:ahLst/>
              <a:cxnLst/>
              <a:rect l="l" t="t" r="r" b="b"/>
              <a:pathLst>
                <a:path w="4149634" h="1939290">
                  <a:moveTo>
                    <a:pt x="3179989" y="0"/>
                  </a:moveTo>
                  <a:lnTo>
                    <a:pt x="969645" y="0"/>
                  </a:lnTo>
                  <a:cubicBezTo>
                    <a:pt x="434975" y="0"/>
                    <a:pt x="0" y="434975"/>
                    <a:pt x="0" y="969645"/>
                  </a:cubicBezTo>
                  <a:cubicBezTo>
                    <a:pt x="0" y="1504315"/>
                    <a:pt x="434975" y="1939290"/>
                    <a:pt x="969645" y="1939290"/>
                  </a:cubicBezTo>
                  <a:lnTo>
                    <a:pt x="3179989" y="1939290"/>
                  </a:lnTo>
                  <a:cubicBezTo>
                    <a:pt x="3714659" y="1939290"/>
                    <a:pt x="4149634" y="1504315"/>
                    <a:pt x="4149634" y="969645"/>
                  </a:cubicBezTo>
                  <a:cubicBezTo>
                    <a:pt x="4149634" y="434975"/>
                    <a:pt x="3714659" y="0"/>
                    <a:pt x="3179989" y="0"/>
                  </a:cubicBezTo>
                  <a:close/>
                  <a:moveTo>
                    <a:pt x="3179989" y="1913890"/>
                  </a:moveTo>
                  <a:lnTo>
                    <a:pt x="969645" y="1913890"/>
                  </a:lnTo>
                  <a:cubicBezTo>
                    <a:pt x="448945" y="1913890"/>
                    <a:pt x="25400" y="1490345"/>
                    <a:pt x="25400" y="969645"/>
                  </a:cubicBezTo>
                  <a:cubicBezTo>
                    <a:pt x="25400" y="448945"/>
                    <a:pt x="448945" y="25400"/>
                    <a:pt x="969645" y="25400"/>
                  </a:cubicBezTo>
                  <a:lnTo>
                    <a:pt x="3179989" y="25400"/>
                  </a:lnTo>
                  <a:cubicBezTo>
                    <a:pt x="3700689" y="25400"/>
                    <a:pt x="4124234" y="448945"/>
                    <a:pt x="4124234" y="969645"/>
                  </a:cubicBezTo>
                  <a:cubicBezTo>
                    <a:pt x="4124234" y="1490345"/>
                    <a:pt x="3700689" y="1913890"/>
                    <a:pt x="3179989" y="1913890"/>
                  </a:cubicBezTo>
                  <a:close/>
                </a:path>
              </a:pathLst>
            </a:custGeom>
            <a:solidFill>
              <a:srgbClr val="2A1E50"/>
            </a:solidFill>
          </p:spPr>
        </p:sp>
      </p:grpSp>
      <p:sp>
        <p:nvSpPr>
          <p:cNvPr id="14" name="Freeform 14"/>
          <p:cNvSpPr/>
          <p:nvPr/>
        </p:nvSpPr>
        <p:spPr>
          <a:xfrm>
            <a:off x="15005322" y="6936996"/>
            <a:ext cx="2810991" cy="2158841"/>
          </a:xfrm>
          <a:custGeom>
            <a:avLst/>
            <a:gdLst/>
            <a:ahLst/>
            <a:cxnLst/>
            <a:rect l="l" t="t" r="r" b="b"/>
            <a:pathLst>
              <a:path w="2810991" h="2158841">
                <a:moveTo>
                  <a:pt x="0" y="0"/>
                </a:moveTo>
                <a:lnTo>
                  <a:pt x="2810991" y="0"/>
                </a:lnTo>
                <a:lnTo>
                  <a:pt x="2810991" y="2158841"/>
                </a:lnTo>
                <a:lnTo>
                  <a:pt x="0" y="21588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15417556" y="3774850"/>
            <a:ext cx="2456891" cy="1782111"/>
          </a:xfrm>
          <a:custGeom>
            <a:avLst/>
            <a:gdLst/>
            <a:ahLst/>
            <a:cxnLst/>
            <a:rect l="l" t="t" r="r" b="b"/>
            <a:pathLst>
              <a:path w="2456891" h="1782111">
                <a:moveTo>
                  <a:pt x="0" y="0"/>
                </a:moveTo>
                <a:lnTo>
                  <a:pt x="2456891" y="0"/>
                </a:lnTo>
                <a:lnTo>
                  <a:pt x="2456891" y="1782111"/>
                </a:lnTo>
                <a:lnTo>
                  <a:pt x="0" y="17821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6"/>
          <p:cNvSpPr/>
          <p:nvPr/>
        </p:nvSpPr>
        <p:spPr>
          <a:xfrm>
            <a:off x="6286963" y="8196495"/>
            <a:ext cx="2971469" cy="1061805"/>
          </a:xfrm>
          <a:custGeom>
            <a:avLst/>
            <a:gdLst/>
            <a:ahLst/>
            <a:cxnLst/>
            <a:rect l="l" t="t" r="r" b="b"/>
            <a:pathLst>
              <a:path w="2971469" h="1061805">
                <a:moveTo>
                  <a:pt x="0" y="0"/>
                </a:moveTo>
                <a:lnTo>
                  <a:pt x="2971469" y="0"/>
                </a:lnTo>
                <a:lnTo>
                  <a:pt x="2971469" y="1061805"/>
                </a:lnTo>
                <a:lnTo>
                  <a:pt x="0" y="1061805"/>
                </a:lnTo>
                <a:lnTo>
                  <a:pt x="0" y="0"/>
                </a:lnTo>
                <a:close/>
              </a:path>
            </a:pathLst>
          </a:custGeom>
          <a:blipFill>
            <a:blip r:embed="rId8"/>
            <a:stretch>
              <a:fillRect/>
            </a:stretch>
          </a:blipFill>
        </p:spPr>
      </p:sp>
      <p:sp>
        <p:nvSpPr>
          <p:cNvPr id="17" name="Freeform 17"/>
          <p:cNvSpPr/>
          <p:nvPr/>
        </p:nvSpPr>
        <p:spPr>
          <a:xfrm>
            <a:off x="2019473" y="8196495"/>
            <a:ext cx="2580776" cy="1061805"/>
          </a:xfrm>
          <a:custGeom>
            <a:avLst/>
            <a:gdLst/>
            <a:ahLst/>
            <a:cxnLst/>
            <a:rect l="l" t="t" r="r" b="b"/>
            <a:pathLst>
              <a:path w="2580776" h="1061805">
                <a:moveTo>
                  <a:pt x="0" y="0"/>
                </a:moveTo>
                <a:lnTo>
                  <a:pt x="2580776" y="0"/>
                </a:lnTo>
                <a:lnTo>
                  <a:pt x="2580776" y="1061805"/>
                </a:lnTo>
                <a:lnTo>
                  <a:pt x="0" y="1061805"/>
                </a:lnTo>
                <a:lnTo>
                  <a:pt x="0" y="0"/>
                </a:lnTo>
                <a:close/>
              </a:path>
            </a:pathLst>
          </a:custGeom>
          <a:blipFill>
            <a:blip r:embed="rId9"/>
            <a:stretch>
              <a:fillRect/>
            </a:stretch>
          </a:blipFill>
        </p:spPr>
      </p:sp>
      <p:sp>
        <p:nvSpPr>
          <p:cNvPr id="18" name="TextBox 18"/>
          <p:cNvSpPr txBox="1"/>
          <p:nvPr/>
        </p:nvSpPr>
        <p:spPr>
          <a:xfrm>
            <a:off x="2311643" y="6589983"/>
            <a:ext cx="1701359" cy="756920"/>
          </a:xfrm>
          <a:prstGeom prst="rect">
            <a:avLst/>
          </a:prstGeom>
        </p:spPr>
        <p:txBody>
          <a:bodyPr lIns="0" tIns="0" rIns="0" bIns="0" rtlCol="0" anchor="t">
            <a:spAutoFit/>
          </a:bodyPr>
          <a:lstStyle/>
          <a:p>
            <a:pPr algn="ctr">
              <a:lnSpc>
                <a:spcPts val="2800"/>
              </a:lnSpc>
            </a:pPr>
            <a:r>
              <a:rPr lang="en-US" sz="2800" spc="-28">
                <a:solidFill>
                  <a:srgbClr val="FFFFFF"/>
                </a:solidFill>
                <a:latin typeface="Poppins"/>
              </a:rPr>
              <a:t>Manika Lamba </a:t>
            </a:r>
          </a:p>
        </p:txBody>
      </p:sp>
      <p:sp>
        <p:nvSpPr>
          <p:cNvPr id="19" name="TextBox 19"/>
          <p:cNvSpPr txBox="1"/>
          <p:nvPr/>
        </p:nvSpPr>
        <p:spPr>
          <a:xfrm>
            <a:off x="6646044" y="6589983"/>
            <a:ext cx="1701359" cy="756920"/>
          </a:xfrm>
          <a:prstGeom prst="rect">
            <a:avLst/>
          </a:prstGeom>
        </p:spPr>
        <p:txBody>
          <a:bodyPr lIns="0" tIns="0" rIns="0" bIns="0" rtlCol="0" anchor="t">
            <a:spAutoFit/>
          </a:bodyPr>
          <a:lstStyle/>
          <a:p>
            <a:pPr algn="ctr">
              <a:lnSpc>
                <a:spcPts val="2800"/>
              </a:lnSpc>
            </a:pPr>
            <a:r>
              <a:rPr lang="en-US" sz="2800" spc="-28">
                <a:solidFill>
                  <a:srgbClr val="FFFFFF"/>
                </a:solidFill>
                <a:latin typeface="Poppins"/>
              </a:rPr>
              <a:t>Hendrik Erz</a:t>
            </a:r>
          </a:p>
        </p:txBody>
      </p:sp>
      <p:sp>
        <p:nvSpPr>
          <p:cNvPr id="20" name="TextBox 20"/>
          <p:cNvSpPr txBox="1"/>
          <p:nvPr/>
        </p:nvSpPr>
        <p:spPr>
          <a:xfrm>
            <a:off x="5850331" y="7800512"/>
            <a:ext cx="3799508" cy="989965"/>
          </a:xfrm>
          <a:prstGeom prst="rect">
            <a:avLst/>
          </a:prstGeom>
        </p:spPr>
        <p:txBody>
          <a:bodyPr lIns="0" tIns="0" rIns="0" bIns="0" rtlCol="0" anchor="t">
            <a:spAutoFit/>
          </a:bodyPr>
          <a:lstStyle/>
          <a:p>
            <a:pPr algn="ctr">
              <a:lnSpc>
                <a:spcPts val="2659"/>
              </a:lnSpc>
            </a:pPr>
            <a:r>
              <a:rPr lang="en-US" sz="1899">
                <a:solidFill>
                  <a:srgbClr val="000000"/>
                </a:solidFill>
                <a:latin typeface="Canva Sans"/>
              </a:rPr>
              <a:t>Institute for Analytical Sociology</a:t>
            </a:r>
          </a:p>
          <a:p>
            <a:pPr algn="ctr">
              <a:lnSpc>
                <a:spcPts val="2659"/>
              </a:lnSpc>
              <a:spcBef>
                <a:spcPct val="0"/>
              </a:spcBef>
            </a:pPr>
            <a:r>
              <a:rPr lang="en-US" sz="1899">
                <a:solidFill>
                  <a:srgbClr val="000000"/>
                </a:solidFill>
                <a:latin typeface="Canva Sans"/>
              </a:rPr>
              <a:t> </a:t>
            </a:r>
          </a:p>
          <a:p>
            <a:pPr algn="ctr">
              <a:lnSpc>
                <a:spcPts val="2659"/>
              </a:lnSpc>
              <a:spcBef>
                <a:spcPct val="0"/>
              </a:spcBef>
            </a:pPr>
            <a:endParaRPr lang="en-US" sz="1899">
              <a:solidFill>
                <a:srgbClr val="000000"/>
              </a:solidFill>
              <a:latin typeface="Canva Sans"/>
            </a:endParaRPr>
          </a:p>
        </p:txBody>
      </p:sp>
      <p:sp>
        <p:nvSpPr>
          <p:cNvPr id="21" name="TextBox 21"/>
          <p:cNvSpPr txBox="1"/>
          <p:nvPr/>
        </p:nvSpPr>
        <p:spPr>
          <a:xfrm>
            <a:off x="1440975" y="7800512"/>
            <a:ext cx="3508177" cy="656590"/>
          </a:xfrm>
          <a:prstGeom prst="rect">
            <a:avLst/>
          </a:prstGeom>
        </p:spPr>
        <p:txBody>
          <a:bodyPr lIns="0" tIns="0" rIns="0" bIns="0" rtlCol="0" anchor="t">
            <a:spAutoFit/>
          </a:bodyPr>
          <a:lstStyle/>
          <a:p>
            <a:pPr algn="ctr">
              <a:lnSpc>
                <a:spcPts val="2659"/>
              </a:lnSpc>
            </a:pPr>
            <a:r>
              <a:rPr lang="en-US" sz="1899">
                <a:solidFill>
                  <a:srgbClr val="000000"/>
                </a:solidFill>
                <a:latin typeface="Canva Sans"/>
              </a:rPr>
              <a:t>School of Information Science</a:t>
            </a:r>
          </a:p>
          <a:p>
            <a:pPr algn="ctr">
              <a:lnSpc>
                <a:spcPts val="2659"/>
              </a:lnSpc>
              <a:spcBef>
                <a:spcPct val="0"/>
              </a:spcBef>
            </a:pPr>
            <a:endParaRPr lang="en-US" sz="1899">
              <a:solidFill>
                <a:srgbClr val="000000"/>
              </a:solidFill>
              <a:latin typeface="Canva Sans"/>
            </a:endParaRPr>
          </a:p>
        </p:txBody>
      </p:sp>
      <p:sp>
        <p:nvSpPr>
          <p:cNvPr id="22" name="TextBox 22"/>
          <p:cNvSpPr txBox="1"/>
          <p:nvPr/>
        </p:nvSpPr>
        <p:spPr>
          <a:xfrm>
            <a:off x="8963291" y="2627367"/>
            <a:ext cx="15976357" cy="985571"/>
          </a:xfrm>
          <a:prstGeom prst="rect">
            <a:avLst/>
          </a:prstGeom>
        </p:spPr>
        <p:txBody>
          <a:bodyPr lIns="0" tIns="0" rIns="0" bIns="0" rtlCol="0" anchor="t">
            <a:spAutoFit/>
          </a:bodyPr>
          <a:lstStyle/>
          <a:p>
            <a:pPr marL="0" lvl="0" indent="0">
              <a:lnSpc>
                <a:spcPts val="6927"/>
              </a:lnSpc>
            </a:pPr>
            <a:r>
              <a:rPr lang="en-US" sz="6927" spc="207" dirty="0">
                <a:solidFill>
                  <a:srgbClr val="C94741"/>
                </a:solidFill>
                <a:latin typeface="Poppins"/>
              </a:rPr>
              <a:t>Thanking the World</a:t>
            </a:r>
          </a:p>
        </p:txBody>
      </p:sp>
      <p:sp>
        <p:nvSpPr>
          <p:cNvPr id="23" name="TextBox 23"/>
          <p:cNvSpPr txBox="1"/>
          <p:nvPr/>
        </p:nvSpPr>
        <p:spPr>
          <a:xfrm>
            <a:off x="10065492" y="4665906"/>
            <a:ext cx="7750821" cy="3350511"/>
          </a:xfrm>
          <a:prstGeom prst="rect">
            <a:avLst/>
          </a:prstGeom>
        </p:spPr>
        <p:txBody>
          <a:bodyPr lIns="0" tIns="0" rIns="0" bIns="0" rtlCol="0" anchor="t">
            <a:spAutoFit/>
          </a:bodyPr>
          <a:lstStyle/>
          <a:p>
            <a:pPr>
              <a:lnSpc>
                <a:spcPts val="4900"/>
              </a:lnSpc>
            </a:pPr>
            <a:r>
              <a:rPr lang="en-US" sz="3500" dirty="0">
                <a:solidFill>
                  <a:srgbClr val="D24C32"/>
                </a:solidFill>
                <a:latin typeface="Poppins"/>
              </a:rPr>
              <a:t>Exploring Gender-Based Differences in Acknowledgment Patterns and Support Systems in Theses</a:t>
            </a:r>
          </a:p>
          <a:p>
            <a:pPr algn="ctr">
              <a:lnSpc>
                <a:spcPts val="6901"/>
              </a:lnSpc>
            </a:pPr>
            <a:endParaRPr lang="en-US" sz="3500" dirty="0">
              <a:solidFill>
                <a:srgbClr val="D24C32"/>
              </a:solidFill>
              <a:latin typeface="Poppins"/>
            </a:endParaRPr>
          </a:p>
        </p:txBody>
      </p:sp>
      <p:sp>
        <p:nvSpPr>
          <p:cNvPr id="24" name="Slide Number Placeholder 23">
            <a:extLst>
              <a:ext uri="{FF2B5EF4-FFF2-40B4-BE49-F238E27FC236}">
                <a16:creationId xmlns:a16="http://schemas.microsoft.com/office/drawing/2014/main" id="{E2511EA2-3D42-DC05-B870-10B1116D58F5}"/>
              </a:ext>
            </a:extLst>
          </p:cNvPr>
          <p:cNvSpPr>
            <a:spLocks noGrp="1"/>
          </p:cNvSpPr>
          <p:nvPr>
            <p:ph type="sldNum" sz="quarter" idx="12"/>
          </p:nvPr>
        </p:nvSpPr>
        <p:spPr/>
        <p:txBody>
          <a:bodyPr/>
          <a:lstStyle/>
          <a:p>
            <a:fld id="{B6F15528-21DE-4FAA-801E-634DDDAF4B2B}" type="slidenum">
              <a:rPr lang="en-US" smtClean="0"/>
              <a:pPr/>
              <a:t>1</a:t>
            </a:fld>
            <a:endParaRPr lang="en-US"/>
          </a:p>
        </p:txBody>
      </p:sp>
      <p:sp>
        <p:nvSpPr>
          <p:cNvPr id="27" name="TextBox 26">
            <a:extLst>
              <a:ext uri="{FF2B5EF4-FFF2-40B4-BE49-F238E27FC236}">
                <a16:creationId xmlns:a16="http://schemas.microsoft.com/office/drawing/2014/main" id="{BA21A607-0FE6-DA02-9E15-3EFB8290D917}"/>
              </a:ext>
            </a:extLst>
          </p:cNvPr>
          <p:cNvSpPr txBox="1"/>
          <p:nvPr/>
        </p:nvSpPr>
        <p:spPr>
          <a:xfrm>
            <a:off x="11616801" y="7754806"/>
            <a:ext cx="3581400" cy="523220"/>
          </a:xfrm>
          <a:prstGeom prst="rect">
            <a:avLst/>
          </a:prstGeom>
          <a:noFill/>
        </p:spPr>
        <p:txBody>
          <a:bodyPr wrap="square" rtlCol="0">
            <a:spAutoFit/>
          </a:bodyPr>
          <a:lstStyle/>
          <a:p>
            <a:r>
              <a:rPr lang="en-US" sz="2800" i="1" dirty="0">
                <a:solidFill>
                  <a:schemeClr val="accent3">
                    <a:lumMod val="50000"/>
                  </a:schemeClr>
                </a:solidFill>
              </a:rPr>
              <a:t>9</a:t>
            </a:r>
            <a:r>
              <a:rPr lang="en-US" sz="2800" i="1" baseline="30000" dirty="0">
                <a:solidFill>
                  <a:schemeClr val="accent3">
                    <a:lumMod val="50000"/>
                  </a:schemeClr>
                </a:solidFill>
              </a:rPr>
              <a:t>th</a:t>
            </a:r>
            <a:r>
              <a:rPr lang="en-US" sz="2800" i="1" dirty="0">
                <a:solidFill>
                  <a:schemeClr val="accent3">
                    <a:lumMod val="50000"/>
                  </a:schemeClr>
                </a:solidFill>
              </a:rPr>
              <a:t> October 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Freeform 2"/>
          <p:cNvSpPr/>
          <p:nvPr/>
        </p:nvSpPr>
        <p:spPr>
          <a:xfrm>
            <a:off x="304800" y="2115017"/>
            <a:ext cx="9844184" cy="5759806"/>
          </a:xfrm>
          <a:custGeom>
            <a:avLst/>
            <a:gdLst/>
            <a:ahLst/>
            <a:cxnLst/>
            <a:rect l="l" t="t" r="r" b="b"/>
            <a:pathLst>
              <a:path w="9844184" h="5759806">
                <a:moveTo>
                  <a:pt x="0" y="0"/>
                </a:moveTo>
                <a:lnTo>
                  <a:pt x="9844183" y="0"/>
                </a:lnTo>
                <a:lnTo>
                  <a:pt x="9844183" y="5759807"/>
                </a:lnTo>
                <a:lnTo>
                  <a:pt x="0" y="5759807"/>
                </a:lnTo>
                <a:lnTo>
                  <a:pt x="0" y="0"/>
                </a:lnTo>
                <a:close/>
              </a:path>
            </a:pathLst>
          </a:custGeom>
          <a:blipFill>
            <a:blip r:embed="rId2"/>
            <a:stretch>
              <a:fillRect/>
            </a:stretch>
          </a:blipFill>
        </p:spPr>
      </p:sp>
      <p:sp>
        <p:nvSpPr>
          <p:cNvPr id="3" name="TextBox 3"/>
          <p:cNvSpPr txBox="1"/>
          <p:nvPr/>
        </p:nvSpPr>
        <p:spPr>
          <a:xfrm>
            <a:off x="11050032" y="2116498"/>
            <a:ext cx="5729585" cy="656590"/>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Canva Sans"/>
              </a:rPr>
              <a:t>“very positive”, “somewhat positive”, or “neutral”</a:t>
            </a:r>
          </a:p>
          <a:p>
            <a:pPr algn="ctr">
              <a:lnSpc>
                <a:spcPts val="2659"/>
              </a:lnSpc>
              <a:spcBef>
                <a:spcPct val="0"/>
              </a:spcBef>
            </a:pPr>
            <a:endParaRPr lang="en-US" sz="1899" dirty="0">
              <a:solidFill>
                <a:srgbClr val="000000"/>
              </a:solidFill>
              <a:latin typeface="Canva Sans"/>
            </a:endParaRPr>
          </a:p>
        </p:txBody>
      </p:sp>
      <p:sp>
        <p:nvSpPr>
          <p:cNvPr id="4" name="TextBox 4"/>
          <p:cNvSpPr txBox="1"/>
          <p:nvPr/>
        </p:nvSpPr>
        <p:spPr>
          <a:xfrm>
            <a:off x="11793131" y="1279650"/>
            <a:ext cx="4243388" cy="646429"/>
          </a:xfrm>
          <a:prstGeom prst="rect">
            <a:avLst/>
          </a:prstGeom>
        </p:spPr>
        <p:txBody>
          <a:bodyPr lIns="0" tIns="0" rIns="0" bIns="0" rtlCol="0" anchor="t">
            <a:spAutoFit/>
          </a:bodyPr>
          <a:lstStyle/>
          <a:p>
            <a:pPr marL="0" lvl="0" indent="0" algn="ctr">
              <a:lnSpc>
                <a:spcPts val="5320"/>
              </a:lnSpc>
              <a:spcBef>
                <a:spcPct val="0"/>
              </a:spcBef>
            </a:pPr>
            <a:r>
              <a:rPr lang="en-US" sz="3800" dirty="0">
                <a:solidFill>
                  <a:srgbClr val="000000"/>
                </a:solidFill>
                <a:latin typeface="Canva Sans Bold"/>
              </a:rPr>
              <a:t>Sentiment Coding</a:t>
            </a:r>
          </a:p>
        </p:txBody>
      </p:sp>
      <p:sp>
        <p:nvSpPr>
          <p:cNvPr id="5" name="TextBox 5"/>
          <p:cNvSpPr txBox="1"/>
          <p:nvPr/>
        </p:nvSpPr>
        <p:spPr>
          <a:xfrm>
            <a:off x="6825223" y="200659"/>
            <a:ext cx="5672733" cy="828041"/>
          </a:xfrm>
          <a:prstGeom prst="rect">
            <a:avLst/>
          </a:prstGeom>
        </p:spPr>
        <p:txBody>
          <a:bodyPr lIns="0" tIns="0" rIns="0" bIns="0" rtlCol="0" anchor="t">
            <a:spAutoFit/>
          </a:bodyPr>
          <a:lstStyle/>
          <a:p>
            <a:pPr algn="ctr">
              <a:lnSpc>
                <a:spcPts val="6859"/>
              </a:lnSpc>
            </a:pPr>
            <a:r>
              <a:rPr lang="en-US" sz="4899">
                <a:solidFill>
                  <a:srgbClr val="000000"/>
                </a:solidFill>
                <a:latin typeface="Canva Sans Bold"/>
              </a:rPr>
              <a:t>Qualitative Coding</a:t>
            </a:r>
          </a:p>
        </p:txBody>
      </p:sp>
      <p:sp>
        <p:nvSpPr>
          <p:cNvPr id="6" name="TextBox 6"/>
          <p:cNvSpPr txBox="1"/>
          <p:nvPr/>
        </p:nvSpPr>
        <p:spPr>
          <a:xfrm>
            <a:off x="3148264" y="1248644"/>
            <a:ext cx="3707085" cy="646429"/>
          </a:xfrm>
          <a:prstGeom prst="rect">
            <a:avLst/>
          </a:prstGeom>
        </p:spPr>
        <p:txBody>
          <a:bodyPr lIns="0" tIns="0" rIns="0" bIns="0" rtlCol="0" anchor="t">
            <a:spAutoFit/>
          </a:bodyPr>
          <a:lstStyle/>
          <a:p>
            <a:pPr marL="0" lvl="0" indent="0" algn="ctr">
              <a:lnSpc>
                <a:spcPts val="5320"/>
              </a:lnSpc>
              <a:spcBef>
                <a:spcPct val="0"/>
              </a:spcBef>
            </a:pPr>
            <a:r>
              <a:rPr lang="en-US" sz="3800" dirty="0">
                <a:solidFill>
                  <a:srgbClr val="000000"/>
                </a:solidFill>
                <a:latin typeface="Canva Sans Bold"/>
              </a:rPr>
              <a:t>Support Coding</a:t>
            </a:r>
          </a:p>
        </p:txBody>
      </p:sp>
      <p:sp>
        <p:nvSpPr>
          <p:cNvPr id="8" name="TextBox 7">
            <a:extLst>
              <a:ext uri="{FF2B5EF4-FFF2-40B4-BE49-F238E27FC236}">
                <a16:creationId xmlns:a16="http://schemas.microsoft.com/office/drawing/2014/main" id="{46BA894D-446F-DA06-9397-D2E67B3FBAEC}"/>
              </a:ext>
            </a:extLst>
          </p:cNvPr>
          <p:cNvSpPr txBox="1"/>
          <p:nvPr/>
        </p:nvSpPr>
        <p:spPr>
          <a:xfrm>
            <a:off x="10324016" y="3375039"/>
            <a:ext cx="7659184" cy="5632311"/>
          </a:xfrm>
          <a:prstGeom prst="rect">
            <a:avLst/>
          </a:prstGeom>
          <a:noFill/>
        </p:spPr>
        <p:txBody>
          <a:bodyPr wrap="square">
            <a:spAutoFit/>
          </a:bodyPr>
          <a:lstStyle/>
          <a:p>
            <a:pPr marL="937706" lvl="1" indent="-468853">
              <a:buFont typeface="Arial"/>
              <a:buChar char="•"/>
            </a:pPr>
            <a:r>
              <a:rPr lang="en-US" sz="3600" dirty="0">
                <a:solidFill>
                  <a:srgbClr val="000000"/>
                </a:solidFill>
                <a:latin typeface="Canva Sans Bold"/>
              </a:rPr>
              <a:t>Creating a "Gold-Standard" Dataset</a:t>
            </a:r>
          </a:p>
          <a:p>
            <a:pPr marL="1875412" lvl="2" indent="-625137">
              <a:buFont typeface="Arial"/>
              <a:buChar char="⚬"/>
            </a:pPr>
            <a:r>
              <a:rPr lang="en-US" sz="3600" dirty="0">
                <a:solidFill>
                  <a:srgbClr val="000000"/>
                </a:solidFill>
                <a:latin typeface="Canva Sans"/>
              </a:rPr>
              <a:t>Sampled 903 Sentences from the Corpus</a:t>
            </a:r>
          </a:p>
          <a:p>
            <a:pPr marL="1875412" lvl="2" indent="-625137">
              <a:buFont typeface="Arial"/>
              <a:buChar char="⚬"/>
            </a:pPr>
            <a:r>
              <a:rPr lang="en-US" sz="3600" dirty="0">
                <a:solidFill>
                  <a:srgbClr val="000000"/>
                </a:solidFill>
                <a:latin typeface="Canva Sans"/>
              </a:rPr>
              <a:t>4 Coders Manually Labeled Support Type and Sentiment</a:t>
            </a:r>
          </a:p>
          <a:p>
            <a:pPr marL="1875412" lvl="2" indent="-625137">
              <a:buFont typeface="Arial"/>
              <a:buChar char="⚬"/>
            </a:pPr>
            <a:r>
              <a:rPr lang="en-US" sz="3600" dirty="0">
                <a:solidFill>
                  <a:srgbClr val="000000"/>
                </a:solidFill>
                <a:latin typeface="Canva Sans"/>
              </a:rPr>
              <a:t>Represented Approximately 4% of the Total Corpus</a:t>
            </a:r>
          </a:p>
        </p:txBody>
      </p:sp>
      <p:sp>
        <p:nvSpPr>
          <p:cNvPr id="9" name="Slide Number Placeholder 8">
            <a:extLst>
              <a:ext uri="{FF2B5EF4-FFF2-40B4-BE49-F238E27FC236}">
                <a16:creationId xmlns:a16="http://schemas.microsoft.com/office/drawing/2014/main" id="{05D9AD6B-6389-82A8-98CC-1C21D2954AF5}"/>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12" name="Footer Placeholder 3">
            <a:extLst>
              <a:ext uri="{FF2B5EF4-FFF2-40B4-BE49-F238E27FC236}">
                <a16:creationId xmlns:a16="http://schemas.microsoft.com/office/drawing/2014/main" id="{26AB79AD-67F0-03D5-E277-E2B6F07F8AFE}"/>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TextBox 2"/>
          <p:cNvSpPr txBox="1"/>
          <p:nvPr/>
        </p:nvSpPr>
        <p:spPr>
          <a:xfrm>
            <a:off x="3494186" y="4364376"/>
            <a:ext cx="11299627" cy="1558247"/>
          </a:xfrm>
          <a:prstGeom prst="rect">
            <a:avLst/>
          </a:prstGeom>
        </p:spPr>
        <p:txBody>
          <a:bodyPr wrap="square" lIns="0" tIns="0" rIns="0" bIns="0" rtlCol="0" anchor="t">
            <a:spAutoFit/>
          </a:bodyPr>
          <a:lstStyle/>
          <a:p>
            <a:pPr algn="ctr">
              <a:lnSpc>
                <a:spcPts val="13019"/>
              </a:lnSpc>
            </a:pPr>
            <a:r>
              <a:rPr lang="en-US" sz="9299" dirty="0">
                <a:solidFill>
                  <a:srgbClr val="000000"/>
                </a:solidFill>
                <a:latin typeface="Canva Sans Bold"/>
              </a:rPr>
              <a:t>Automated Coding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TextBox 2"/>
          <p:cNvSpPr txBox="1"/>
          <p:nvPr/>
        </p:nvSpPr>
        <p:spPr>
          <a:xfrm>
            <a:off x="5441443" y="597540"/>
            <a:ext cx="7405110" cy="838756"/>
          </a:xfrm>
          <a:prstGeom prst="rect">
            <a:avLst/>
          </a:prstGeom>
        </p:spPr>
        <p:txBody>
          <a:bodyPr wrap="square" lIns="0" tIns="0" rIns="0" bIns="0" rtlCol="0" anchor="t">
            <a:spAutoFit/>
          </a:bodyPr>
          <a:lstStyle/>
          <a:p>
            <a:pPr algn="ctr">
              <a:lnSpc>
                <a:spcPts val="6999"/>
              </a:lnSpc>
            </a:pPr>
            <a:r>
              <a:rPr lang="en-US" sz="4999" dirty="0">
                <a:solidFill>
                  <a:srgbClr val="000000"/>
                </a:solidFill>
                <a:latin typeface="Canva Sans Bold"/>
              </a:rPr>
              <a:t>Automated Coding</a:t>
            </a:r>
          </a:p>
        </p:txBody>
      </p:sp>
      <p:sp>
        <p:nvSpPr>
          <p:cNvPr id="3" name="TextBox 3"/>
          <p:cNvSpPr txBox="1"/>
          <p:nvPr/>
        </p:nvSpPr>
        <p:spPr>
          <a:xfrm>
            <a:off x="905131" y="1565487"/>
            <a:ext cx="16477735" cy="3848169"/>
          </a:xfrm>
          <a:prstGeom prst="rect">
            <a:avLst/>
          </a:prstGeom>
        </p:spPr>
        <p:txBody>
          <a:bodyPr lIns="0" tIns="0" rIns="0" bIns="0" rtlCol="0" anchor="t">
            <a:spAutoFit/>
          </a:bodyPr>
          <a:lstStyle/>
          <a:p>
            <a:pPr marL="937706" lvl="1" indent="-468853">
              <a:lnSpc>
                <a:spcPts val="6080"/>
              </a:lnSpc>
              <a:buFont typeface="Arial"/>
              <a:buChar char="•"/>
            </a:pPr>
            <a:r>
              <a:rPr lang="en-US" sz="4000" dirty="0">
                <a:solidFill>
                  <a:srgbClr val="000000"/>
                </a:solidFill>
                <a:latin typeface="Canva Sans Bold"/>
              </a:rPr>
              <a:t>Employed Large Language Model (LLM) for Classification</a:t>
            </a:r>
          </a:p>
          <a:p>
            <a:pPr marL="937706" lvl="1" indent="-468853">
              <a:lnSpc>
                <a:spcPts val="6080"/>
              </a:lnSpc>
              <a:buFont typeface="Arial"/>
              <a:buChar char="•"/>
            </a:pPr>
            <a:r>
              <a:rPr lang="en-US" sz="4000" dirty="0">
                <a:solidFill>
                  <a:srgbClr val="000000"/>
                </a:solidFill>
                <a:latin typeface="Canva Sans Bold"/>
              </a:rPr>
              <a:t>Applying Labeling Strategy to the Entire Corpus</a:t>
            </a:r>
          </a:p>
          <a:p>
            <a:pPr marL="1875412" lvl="2" indent="-625137">
              <a:lnSpc>
                <a:spcPts val="6080"/>
              </a:lnSpc>
              <a:buFont typeface="Arial"/>
              <a:buChar char="⚬"/>
            </a:pPr>
            <a:r>
              <a:rPr lang="en-US" sz="4000" dirty="0">
                <a:solidFill>
                  <a:srgbClr val="000000"/>
                </a:solidFill>
                <a:latin typeface="Canva Sans"/>
              </a:rPr>
              <a:t>Utilized a Sequence-Classification Task</a:t>
            </a:r>
          </a:p>
          <a:p>
            <a:pPr marL="1875412" lvl="2" indent="-625137">
              <a:lnSpc>
                <a:spcPts val="6080"/>
              </a:lnSpc>
              <a:buFont typeface="Arial"/>
              <a:buChar char="⚬"/>
            </a:pPr>
            <a:r>
              <a:rPr lang="en-US" sz="4000" dirty="0">
                <a:solidFill>
                  <a:srgbClr val="000000"/>
                </a:solidFill>
                <a:latin typeface="Canva Sans"/>
              </a:rPr>
              <a:t>Leveraged </a:t>
            </a:r>
            <a:r>
              <a:rPr lang="en-US" sz="4000" dirty="0" err="1">
                <a:solidFill>
                  <a:srgbClr val="000000"/>
                </a:solidFill>
                <a:latin typeface="Canva Sans"/>
              </a:rPr>
              <a:t>RoBERTa</a:t>
            </a:r>
            <a:r>
              <a:rPr lang="en-US" sz="4000" dirty="0">
                <a:solidFill>
                  <a:srgbClr val="000000"/>
                </a:solidFill>
                <a:latin typeface="Canva Sans"/>
              </a:rPr>
              <a:t>-base models (Liu et al., 2019) to Learn and Apply Human Annotations (Vaswani et al., 2017)</a:t>
            </a:r>
          </a:p>
        </p:txBody>
      </p:sp>
      <p:sp>
        <p:nvSpPr>
          <p:cNvPr id="4" name="TextBox 3">
            <a:extLst>
              <a:ext uri="{FF2B5EF4-FFF2-40B4-BE49-F238E27FC236}">
                <a16:creationId xmlns:a16="http://schemas.microsoft.com/office/drawing/2014/main" id="{1E6F2FF0-C247-319D-AC53-283071A1BA6D}"/>
              </a:ext>
            </a:extLst>
          </p:cNvPr>
          <p:cNvSpPr txBox="1"/>
          <p:nvPr/>
        </p:nvSpPr>
        <p:spPr>
          <a:xfrm>
            <a:off x="1524000" y="8801100"/>
            <a:ext cx="15392400" cy="1754326"/>
          </a:xfrm>
          <a:prstGeom prst="rect">
            <a:avLst/>
          </a:prstGeom>
          <a:noFill/>
        </p:spPr>
        <p:txBody>
          <a:bodyPr wrap="square" rtlCol="0">
            <a:spAutoFit/>
          </a:bodyPr>
          <a:lstStyle/>
          <a:p>
            <a:r>
              <a:rPr lang="en-US" b="0" i="0" dirty="0">
                <a:solidFill>
                  <a:srgbClr val="444746"/>
                </a:solidFill>
                <a:effectLst/>
                <a:latin typeface="Google Sans"/>
              </a:rPr>
              <a:t>Liu, Y., Ott, M., Goyal, N., Du, J., Joshi, M., Chen, D., Levy, O., Lewis, M., </a:t>
            </a:r>
            <a:r>
              <a:rPr lang="en-US" b="0" i="0" dirty="0" err="1">
                <a:solidFill>
                  <a:srgbClr val="444746"/>
                </a:solidFill>
                <a:effectLst/>
                <a:latin typeface="Google Sans"/>
              </a:rPr>
              <a:t>Zettlemoyer</a:t>
            </a:r>
            <a:r>
              <a:rPr lang="en-US" b="0" i="0" dirty="0">
                <a:solidFill>
                  <a:srgbClr val="444746"/>
                </a:solidFill>
                <a:effectLst/>
                <a:latin typeface="Google Sans"/>
              </a:rPr>
              <a:t>, L., &amp; </a:t>
            </a:r>
            <a:r>
              <a:rPr lang="en-US" b="0" i="0" dirty="0" err="1">
                <a:solidFill>
                  <a:srgbClr val="444746"/>
                </a:solidFill>
                <a:effectLst/>
                <a:latin typeface="Google Sans"/>
              </a:rPr>
              <a:t>Stoyanov</a:t>
            </a:r>
            <a:r>
              <a:rPr lang="en-US" b="0" i="0" dirty="0">
                <a:solidFill>
                  <a:srgbClr val="444746"/>
                </a:solidFill>
                <a:effectLst/>
                <a:latin typeface="Google Sans"/>
              </a:rPr>
              <a:t>, V. (2019). </a:t>
            </a:r>
            <a:r>
              <a:rPr lang="en-US" b="0" i="0" dirty="0" err="1">
                <a:solidFill>
                  <a:srgbClr val="444746"/>
                </a:solidFill>
                <a:effectLst/>
                <a:latin typeface="Google Sans"/>
              </a:rPr>
              <a:t>RoBERTa</a:t>
            </a:r>
            <a:r>
              <a:rPr lang="en-US" b="0" i="0" dirty="0">
                <a:solidFill>
                  <a:srgbClr val="444746"/>
                </a:solidFill>
                <a:effectLst/>
                <a:latin typeface="Google Sans"/>
              </a:rPr>
              <a:t>: A Robustly Optimized BERT Pretraining Approach. arXiv:1907.11692 [Cs]. </a:t>
            </a:r>
            <a:r>
              <a:rPr lang="en-US" b="0" i="0" u="none" strike="noStrike" dirty="0">
                <a:solidFill>
                  <a:srgbClr val="0B57D0"/>
                </a:solidFill>
                <a:effectLst/>
                <a:latin typeface="Google Sans"/>
                <a:hlinkClick r:id="rId2"/>
              </a:rPr>
              <a:t>http://arxiv.org/abs/1907.11692</a:t>
            </a:r>
            <a:endParaRPr lang="en-US" b="0" i="0" u="none" strike="noStrike" dirty="0">
              <a:solidFill>
                <a:srgbClr val="0B57D0"/>
              </a:solidFill>
              <a:effectLst/>
              <a:latin typeface="Google Sans"/>
            </a:endParaRPr>
          </a:p>
          <a:p>
            <a:pPr indent="-342900" algn="just" rtl="0">
              <a:spcBef>
                <a:spcPts val="0"/>
              </a:spcBef>
              <a:spcAft>
                <a:spcPts val="0"/>
              </a:spcAft>
            </a:pPr>
            <a:r>
              <a:rPr lang="en-US" sz="1800" b="0" i="0" u="none" strike="noStrike" dirty="0">
                <a:solidFill>
                  <a:srgbClr val="000000"/>
                </a:solidFill>
                <a:effectLst/>
                <a:latin typeface="Times New Roman" panose="02020603050405020304" pitchFamily="18" charset="0"/>
              </a:rPr>
              <a:t>Vaswani, N., </a:t>
            </a:r>
            <a:r>
              <a:rPr lang="en-US" sz="1800" b="0" i="0" u="none" strike="noStrike" dirty="0" err="1">
                <a:solidFill>
                  <a:srgbClr val="000000"/>
                </a:solidFill>
                <a:effectLst/>
                <a:latin typeface="Times New Roman" panose="02020603050405020304" pitchFamily="18" charset="0"/>
              </a:rPr>
              <a:t>Shazeer</a:t>
            </a:r>
            <a:r>
              <a:rPr lang="en-US" sz="1800" b="0" i="0" u="none" strike="noStrike" dirty="0">
                <a:solidFill>
                  <a:srgbClr val="000000"/>
                </a:solidFill>
                <a:effectLst/>
                <a:latin typeface="Times New Roman" panose="02020603050405020304" pitchFamily="18" charset="0"/>
              </a:rPr>
              <a:t>, N., Parmar, J., </a:t>
            </a:r>
            <a:r>
              <a:rPr lang="en-US" sz="1800" b="0" i="0" u="none" strike="noStrike" dirty="0" err="1">
                <a:solidFill>
                  <a:srgbClr val="000000"/>
                </a:solidFill>
                <a:effectLst/>
                <a:latin typeface="Times New Roman" panose="02020603050405020304" pitchFamily="18" charset="0"/>
              </a:rPr>
              <a:t>Uszkoreit</a:t>
            </a:r>
            <a:r>
              <a:rPr lang="en-US" sz="1800" b="0" i="0" u="none" strike="noStrike" dirty="0">
                <a:solidFill>
                  <a:srgbClr val="000000"/>
                </a:solidFill>
                <a:effectLst/>
                <a:latin typeface="Times New Roman" panose="02020603050405020304" pitchFamily="18" charset="0"/>
              </a:rPr>
              <a:t>, L., Jones, L., Gomez, A. N., ... Polo-</a:t>
            </a:r>
            <a:r>
              <a:rPr lang="en-US" sz="1800" b="0" i="0" u="none" strike="noStrike" dirty="0" err="1">
                <a:solidFill>
                  <a:srgbClr val="000000"/>
                </a:solidFill>
                <a:effectLst/>
                <a:latin typeface="Times New Roman" panose="02020603050405020304" pitchFamily="18" charset="0"/>
              </a:rPr>
              <a:t>sukhin</a:t>
            </a:r>
            <a:r>
              <a:rPr lang="en-US" sz="1800" b="0" i="0" u="none" strike="noStrike" dirty="0">
                <a:solidFill>
                  <a:srgbClr val="000000"/>
                </a:solidFill>
                <a:effectLst/>
                <a:latin typeface="Times New Roman" panose="02020603050405020304" pitchFamily="18" charset="0"/>
              </a:rPr>
              <a:t>, I. (2017). Attention Is All You Need. arXiv:1706.03762 [cs]. arXiv:1706.03762</a:t>
            </a:r>
            <a:endParaRPr lang="en-US" b="0" i="0" u="none" strike="noStrike" dirty="0">
              <a:solidFill>
                <a:srgbClr val="0B57D0"/>
              </a:solidFill>
              <a:effectLst/>
              <a:latin typeface="Google Sans"/>
            </a:endParaRPr>
          </a:p>
          <a:p>
            <a:endParaRPr lang="en-US" dirty="0">
              <a:solidFill>
                <a:srgbClr val="0B57D0"/>
              </a:solidFill>
              <a:latin typeface="Google Sans"/>
            </a:endParaRPr>
          </a:p>
          <a:p>
            <a:endParaRPr lang="en-US" dirty="0"/>
          </a:p>
        </p:txBody>
      </p:sp>
      <p:sp>
        <p:nvSpPr>
          <p:cNvPr id="5" name="Freeform 2">
            <a:extLst>
              <a:ext uri="{FF2B5EF4-FFF2-40B4-BE49-F238E27FC236}">
                <a16:creationId xmlns:a16="http://schemas.microsoft.com/office/drawing/2014/main" id="{AE9E0BD5-BA2C-2000-F7C1-BBB871CEA6F7}"/>
              </a:ext>
            </a:extLst>
          </p:cNvPr>
          <p:cNvSpPr/>
          <p:nvPr/>
        </p:nvSpPr>
        <p:spPr>
          <a:xfrm>
            <a:off x="10744200" y="5389733"/>
            <a:ext cx="5700771" cy="3465422"/>
          </a:xfrm>
          <a:custGeom>
            <a:avLst/>
            <a:gdLst/>
            <a:ahLst/>
            <a:cxnLst/>
            <a:rect l="l" t="t" r="r" b="b"/>
            <a:pathLst>
              <a:path w="8510604" h="5495099">
                <a:moveTo>
                  <a:pt x="0" y="0"/>
                </a:moveTo>
                <a:lnTo>
                  <a:pt x="8510604" y="0"/>
                </a:lnTo>
                <a:lnTo>
                  <a:pt x="8510604" y="5495099"/>
                </a:lnTo>
                <a:lnTo>
                  <a:pt x="0" y="5495099"/>
                </a:lnTo>
                <a:lnTo>
                  <a:pt x="0" y="0"/>
                </a:lnTo>
                <a:close/>
              </a:path>
            </a:pathLst>
          </a:custGeom>
          <a:blipFill>
            <a:blip r:embed="rId3"/>
            <a:stretch>
              <a:fillRect/>
            </a:stretch>
          </a:blipFill>
        </p:spPr>
      </p:sp>
      <p:sp>
        <p:nvSpPr>
          <p:cNvPr id="6" name="Freeform 3">
            <a:extLst>
              <a:ext uri="{FF2B5EF4-FFF2-40B4-BE49-F238E27FC236}">
                <a16:creationId xmlns:a16="http://schemas.microsoft.com/office/drawing/2014/main" id="{A8E2B160-F22E-24B7-62D2-E34C9A4F05E2}"/>
              </a:ext>
            </a:extLst>
          </p:cNvPr>
          <p:cNvSpPr/>
          <p:nvPr/>
        </p:nvSpPr>
        <p:spPr>
          <a:xfrm>
            <a:off x="4572000" y="5389734"/>
            <a:ext cx="5211268" cy="3489346"/>
          </a:xfrm>
          <a:custGeom>
            <a:avLst/>
            <a:gdLst/>
            <a:ahLst/>
            <a:cxnLst/>
            <a:rect l="l" t="t" r="r" b="b"/>
            <a:pathLst>
              <a:path w="8959445" h="5300270">
                <a:moveTo>
                  <a:pt x="0" y="0"/>
                </a:moveTo>
                <a:lnTo>
                  <a:pt x="8959445" y="0"/>
                </a:lnTo>
                <a:lnTo>
                  <a:pt x="8959445" y="5300271"/>
                </a:lnTo>
                <a:lnTo>
                  <a:pt x="0" y="5300271"/>
                </a:lnTo>
                <a:lnTo>
                  <a:pt x="0" y="0"/>
                </a:lnTo>
                <a:close/>
              </a:path>
            </a:pathLst>
          </a:custGeom>
          <a:blipFill>
            <a:blip r:embed="rId4"/>
            <a:stretch>
              <a:fillRect l="-312" r="-312"/>
            </a:stretch>
          </a:blipFill>
        </p:spPr>
      </p:sp>
      <p:sp>
        <p:nvSpPr>
          <p:cNvPr id="7" name="Slide Number Placeholder 6">
            <a:extLst>
              <a:ext uri="{FF2B5EF4-FFF2-40B4-BE49-F238E27FC236}">
                <a16:creationId xmlns:a16="http://schemas.microsoft.com/office/drawing/2014/main" id="{D3CCC60F-F2FE-C671-A023-34573A6379D5}"/>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10" name="Footer Placeholder 3">
            <a:extLst>
              <a:ext uri="{FF2B5EF4-FFF2-40B4-BE49-F238E27FC236}">
                <a16:creationId xmlns:a16="http://schemas.microsoft.com/office/drawing/2014/main" id="{C8A9C6D9-42DC-87A5-165C-12EFEAF9D206}"/>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TextBox 2"/>
          <p:cNvSpPr txBox="1"/>
          <p:nvPr/>
        </p:nvSpPr>
        <p:spPr>
          <a:xfrm>
            <a:off x="6084596" y="571500"/>
            <a:ext cx="6118808" cy="887096"/>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Canva Sans Bold"/>
              </a:rPr>
              <a:t>Gender Analysis</a:t>
            </a:r>
          </a:p>
        </p:txBody>
      </p:sp>
      <p:sp>
        <p:nvSpPr>
          <p:cNvPr id="3" name="TextBox 3"/>
          <p:cNvSpPr txBox="1"/>
          <p:nvPr/>
        </p:nvSpPr>
        <p:spPr>
          <a:xfrm>
            <a:off x="1295400" y="1638300"/>
            <a:ext cx="16010687" cy="9670789"/>
          </a:xfrm>
          <a:prstGeom prst="rect">
            <a:avLst/>
          </a:prstGeom>
        </p:spPr>
        <p:txBody>
          <a:bodyPr lIns="0" tIns="0" rIns="0" bIns="0" rtlCol="0" anchor="t">
            <a:spAutoFit/>
          </a:bodyPr>
          <a:lstStyle/>
          <a:p>
            <a:pPr marL="829759" lvl="1" indent="-414879">
              <a:lnSpc>
                <a:spcPts val="5380"/>
              </a:lnSpc>
              <a:buFont typeface="Arial"/>
              <a:buChar char="•"/>
            </a:pPr>
            <a:r>
              <a:rPr lang="en-US" sz="4400" dirty="0"/>
              <a:t>Gender determination for supervisors and authors which did match almost all names</a:t>
            </a:r>
          </a:p>
          <a:p>
            <a:pPr marL="829759" lvl="1" indent="-414879">
              <a:lnSpc>
                <a:spcPts val="5380"/>
              </a:lnSpc>
              <a:buFont typeface="Arial"/>
              <a:buChar char="•"/>
            </a:pPr>
            <a:r>
              <a:rPr lang="en-US" sz="4400" dirty="0"/>
              <a:t>Utilized a list of commonly female &amp; male given names from the corresponding data files that can be found at </a:t>
            </a:r>
            <a:r>
              <a:rPr lang="en-US" sz="4400" dirty="0">
                <a:hlinkClick r:id="rId2"/>
              </a:rPr>
              <a:t>https://www.geeksforgeeks.org/python-gender-identification-by-name-using-nltk/</a:t>
            </a:r>
            <a:endParaRPr lang="en-US" sz="4400" dirty="0"/>
          </a:p>
          <a:p>
            <a:pPr marL="829759" lvl="1" indent="-414879">
              <a:lnSpc>
                <a:spcPts val="5380"/>
              </a:lnSpc>
              <a:buFont typeface="Arial"/>
              <a:buChar char="•"/>
            </a:pPr>
            <a:r>
              <a:rPr lang="en-US" sz="4400" dirty="0"/>
              <a:t>The gendered nouns ("he", "she", etc.) have been collected from the data files "</a:t>
            </a:r>
            <a:r>
              <a:rPr lang="en-US" sz="4400" dirty="0" err="1"/>
              <a:t>male_pairs.txt</a:t>
            </a:r>
            <a:r>
              <a:rPr lang="en-US" sz="4400" dirty="0"/>
              <a:t>" and "</a:t>
            </a:r>
            <a:r>
              <a:rPr lang="en-US" sz="4400" dirty="0" err="1"/>
              <a:t>female_pairs.txt</a:t>
            </a:r>
            <a:r>
              <a:rPr lang="en-US" sz="4400" dirty="0"/>
              <a:t>" from this </a:t>
            </a:r>
            <a:r>
              <a:rPr lang="en-US" sz="4400" dirty="0" err="1"/>
              <a:t>github</a:t>
            </a:r>
            <a:r>
              <a:rPr lang="en-US" sz="4400" dirty="0"/>
              <a:t> repository: </a:t>
            </a:r>
            <a:r>
              <a:rPr lang="en-US" sz="4400" dirty="0">
                <a:hlinkClick r:id="rId3"/>
              </a:rPr>
              <a:t>https://github.Com/nikhgarg/embeddingdynamicstereotypes/tree/master/data</a:t>
            </a:r>
            <a:endParaRPr lang="en-US" sz="4400" dirty="0"/>
          </a:p>
          <a:p>
            <a:pPr marL="829759" lvl="1" indent="-414879">
              <a:lnSpc>
                <a:spcPts val="5380"/>
              </a:lnSpc>
              <a:buFont typeface="Arial"/>
              <a:buChar char="•"/>
            </a:pPr>
            <a:r>
              <a:rPr lang="en-US" sz="4400" dirty="0"/>
              <a:t>Enhancing our understanding of gender-based discrepancies</a:t>
            </a:r>
          </a:p>
          <a:p>
            <a:pPr>
              <a:lnSpc>
                <a:spcPts val="5380"/>
              </a:lnSpc>
            </a:pPr>
            <a:endParaRPr lang="en-US" sz="4400" dirty="0">
              <a:solidFill>
                <a:srgbClr val="000000"/>
              </a:solidFill>
            </a:endParaRPr>
          </a:p>
          <a:p>
            <a:pPr>
              <a:lnSpc>
                <a:spcPts val="5380"/>
              </a:lnSpc>
            </a:pPr>
            <a:endParaRPr lang="en-US" sz="4400" dirty="0">
              <a:solidFill>
                <a:srgbClr val="000000"/>
              </a:solidFill>
            </a:endParaRPr>
          </a:p>
        </p:txBody>
      </p:sp>
      <p:sp>
        <p:nvSpPr>
          <p:cNvPr id="7" name="Footer Placeholder 3">
            <a:extLst>
              <a:ext uri="{FF2B5EF4-FFF2-40B4-BE49-F238E27FC236}">
                <a16:creationId xmlns:a16="http://schemas.microsoft.com/office/drawing/2014/main" id="{9540FDE8-71BB-988F-24A2-A15D2337CB0A}"/>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7</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TextBox 2"/>
          <p:cNvSpPr txBox="1"/>
          <p:nvPr/>
        </p:nvSpPr>
        <p:spPr>
          <a:xfrm>
            <a:off x="6571208" y="4004370"/>
            <a:ext cx="5145584" cy="1592593"/>
          </a:xfrm>
          <a:prstGeom prst="rect">
            <a:avLst/>
          </a:prstGeom>
        </p:spPr>
        <p:txBody>
          <a:bodyPr lIns="0" tIns="0" rIns="0" bIns="0" rtlCol="0" anchor="t">
            <a:spAutoFit/>
          </a:bodyPr>
          <a:lstStyle/>
          <a:p>
            <a:pPr algn="ctr">
              <a:lnSpc>
                <a:spcPts val="13019"/>
              </a:lnSpc>
            </a:pPr>
            <a:r>
              <a:rPr lang="en-US" sz="9299">
                <a:solidFill>
                  <a:srgbClr val="000000"/>
                </a:solidFill>
                <a:latin typeface="Canva Sans Bold"/>
              </a:rPr>
              <a:t>Findings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TextBox 2"/>
          <p:cNvSpPr txBox="1"/>
          <p:nvPr/>
        </p:nvSpPr>
        <p:spPr>
          <a:xfrm>
            <a:off x="1873593" y="1979817"/>
            <a:ext cx="15385707" cy="7426750"/>
          </a:xfrm>
          <a:prstGeom prst="rect">
            <a:avLst/>
          </a:prstGeom>
        </p:spPr>
        <p:txBody>
          <a:bodyPr lIns="0" tIns="0" rIns="0" bIns="0" rtlCol="0" anchor="t">
            <a:spAutoFit/>
          </a:bodyPr>
          <a:lstStyle/>
          <a:p>
            <a:pPr marL="913775" lvl="1" indent="-456888">
              <a:lnSpc>
                <a:spcPts val="5925"/>
              </a:lnSpc>
              <a:buFont typeface="Arial"/>
              <a:buChar char="•"/>
            </a:pPr>
            <a:r>
              <a:rPr lang="en-US" sz="4232" dirty="0">
                <a:solidFill>
                  <a:srgbClr val="000000"/>
                </a:solidFill>
                <a:latin typeface="Canva Sans Bold Italics"/>
              </a:rPr>
              <a:t>Sentiment Distribution</a:t>
            </a:r>
          </a:p>
          <a:p>
            <a:pPr marL="1827551" lvl="2" indent="-609184">
              <a:lnSpc>
                <a:spcPts val="5925"/>
              </a:lnSpc>
              <a:buFont typeface="Arial"/>
              <a:buChar char="⚬"/>
            </a:pPr>
            <a:r>
              <a:rPr lang="en-US" sz="4232" dirty="0">
                <a:solidFill>
                  <a:srgbClr val="000000"/>
                </a:solidFill>
                <a:latin typeface="Canva Sans"/>
              </a:rPr>
              <a:t>Most Sentences: "Neutral" Sentiment</a:t>
            </a:r>
          </a:p>
          <a:p>
            <a:pPr marL="1827551" lvl="2" indent="-609184">
              <a:lnSpc>
                <a:spcPts val="5925"/>
              </a:lnSpc>
              <a:buFont typeface="Arial"/>
              <a:buChar char="⚬"/>
            </a:pPr>
            <a:r>
              <a:rPr lang="en-US" sz="4232" dirty="0">
                <a:solidFill>
                  <a:srgbClr val="000000"/>
                </a:solidFill>
                <a:latin typeface="Canva Sans"/>
              </a:rPr>
              <a:t>Followed by "Somewhat Positive"</a:t>
            </a:r>
          </a:p>
          <a:p>
            <a:pPr marL="1827551" lvl="2" indent="-609184">
              <a:lnSpc>
                <a:spcPts val="5925"/>
              </a:lnSpc>
              <a:buFont typeface="Arial"/>
              <a:buChar char="⚬"/>
            </a:pPr>
            <a:r>
              <a:rPr lang="en-US" sz="4232" dirty="0">
                <a:solidFill>
                  <a:srgbClr val="000000"/>
                </a:solidFill>
                <a:latin typeface="Canva Sans"/>
              </a:rPr>
              <a:t>Lastly, "Very Positive"</a:t>
            </a:r>
          </a:p>
          <a:p>
            <a:pPr marL="913775" lvl="1" indent="-456888">
              <a:lnSpc>
                <a:spcPts val="5925"/>
              </a:lnSpc>
              <a:buFont typeface="Arial"/>
              <a:buChar char="•"/>
            </a:pPr>
            <a:r>
              <a:rPr lang="en-US" sz="4232" dirty="0">
                <a:solidFill>
                  <a:srgbClr val="000000"/>
                </a:solidFill>
                <a:latin typeface="Canva Sans Bold Italics"/>
              </a:rPr>
              <a:t>Formalized Acknowledgment Style</a:t>
            </a:r>
          </a:p>
          <a:p>
            <a:pPr marL="1827551" lvl="2" indent="-609184">
              <a:lnSpc>
                <a:spcPts val="5925"/>
              </a:lnSpc>
              <a:buFont typeface="Arial"/>
              <a:buChar char="⚬"/>
            </a:pPr>
            <a:r>
              <a:rPr lang="en-US" sz="4232" dirty="0">
                <a:solidFill>
                  <a:srgbClr val="000000"/>
                </a:solidFill>
                <a:latin typeface="Canva Sans"/>
              </a:rPr>
              <a:t>Limited Sentiment Variation</a:t>
            </a:r>
          </a:p>
          <a:p>
            <a:pPr marL="1827551" lvl="2" indent="-609184">
              <a:lnSpc>
                <a:spcPts val="5925"/>
              </a:lnSpc>
              <a:buFont typeface="Arial"/>
              <a:buChar char="⚬"/>
            </a:pPr>
            <a:r>
              <a:rPr lang="en-US" sz="4232" dirty="0">
                <a:solidFill>
                  <a:srgbClr val="000000"/>
                </a:solidFill>
                <a:latin typeface="Canva Sans"/>
              </a:rPr>
              <a:t>Suggests a Consistent, Formalized Style</a:t>
            </a:r>
          </a:p>
          <a:p>
            <a:pPr marL="1827551" lvl="2" indent="-609184">
              <a:lnSpc>
                <a:spcPts val="5925"/>
              </a:lnSpc>
              <a:buFont typeface="Arial"/>
              <a:buChar char="⚬"/>
            </a:pPr>
            <a:r>
              <a:rPr lang="en-US" sz="4232" dirty="0">
                <a:solidFill>
                  <a:srgbClr val="000000"/>
                </a:solidFill>
                <a:latin typeface="Canva Sans"/>
              </a:rPr>
              <a:t>Allows for Academic Expression with Emotional Tone</a:t>
            </a:r>
          </a:p>
          <a:p>
            <a:pPr>
              <a:lnSpc>
                <a:spcPts val="5925"/>
              </a:lnSpc>
            </a:pPr>
            <a:endParaRPr lang="en-US" sz="4232" dirty="0">
              <a:solidFill>
                <a:srgbClr val="000000"/>
              </a:solidFill>
              <a:latin typeface="Canva Sans"/>
            </a:endParaRPr>
          </a:p>
        </p:txBody>
      </p:sp>
      <p:sp>
        <p:nvSpPr>
          <p:cNvPr id="3" name="TextBox 3"/>
          <p:cNvSpPr txBox="1"/>
          <p:nvPr/>
        </p:nvSpPr>
        <p:spPr>
          <a:xfrm>
            <a:off x="2251544" y="544513"/>
            <a:ext cx="13241986" cy="863600"/>
          </a:xfrm>
          <a:prstGeom prst="rect">
            <a:avLst/>
          </a:prstGeom>
        </p:spPr>
        <p:txBody>
          <a:bodyPr lIns="0" tIns="0" rIns="0" bIns="0" rtlCol="0" anchor="t">
            <a:spAutoFit/>
          </a:bodyPr>
          <a:lstStyle/>
          <a:p>
            <a:pPr marL="0" lvl="0" indent="0" algn="ctr">
              <a:lnSpc>
                <a:spcPts val="7000"/>
              </a:lnSpc>
              <a:spcBef>
                <a:spcPct val="0"/>
              </a:spcBef>
            </a:pPr>
            <a:r>
              <a:rPr lang="en-US" sz="5000">
                <a:solidFill>
                  <a:srgbClr val="000000"/>
                </a:solidFill>
                <a:latin typeface="Canva Sans Bold"/>
              </a:rPr>
              <a:t>Sentiment Analysis</a:t>
            </a:r>
          </a:p>
        </p:txBody>
      </p:sp>
      <p:sp>
        <p:nvSpPr>
          <p:cNvPr id="7" name="Footer Placeholder 3">
            <a:extLst>
              <a:ext uri="{FF2B5EF4-FFF2-40B4-BE49-F238E27FC236}">
                <a16:creationId xmlns:a16="http://schemas.microsoft.com/office/drawing/2014/main" id="{210F89A7-616B-2345-B051-8611E43E7403}"/>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8</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Freeform 2"/>
          <p:cNvSpPr/>
          <p:nvPr/>
        </p:nvSpPr>
        <p:spPr>
          <a:xfrm>
            <a:off x="8686800" y="2933700"/>
            <a:ext cx="9443398" cy="2895600"/>
          </a:xfrm>
          <a:custGeom>
            <a:avLst/>
            <a:gdLst/>
            <a:ahLst/>
            <a:cxnLst/>
            <a:rect l="l" t="t" r="r" b="b"/>
            <a:pathLst>
              <a:path w="8432400" h="2678865">
                <a:moveTo>
                  <a:pt x="0" y="0"/>
                </a:moveTo>
                <a:lnTo>
                  <a:pt x="8432400" y="0"/>
                </a:lnTo>
                <a:lnTo>
                  <a:pt x="8432400" y="2678864"/>
                </a:lnTo>
                <a:lnTo>
                  <a:pt x="0" y="2678864"/>
                </a:lnTo>
                <a:lnTo>
                  <a:pt x="0" y="0"/>
                </a:lnTo>
                <a:close/>
              </a:path>
            </a:pathLst>
          </a:custGeom>
          <a:blipFill>
            <a:blip r:embed="rId2"/>
            <a:stretch>
              <a:fillRect/>
            </a:stretch>
          </a:blipFill>
        </p:spPr>
      </p:sp>
      <p:sp>
        <p:nvSpPr>
          <p:cNvPr id="3" name="TextBox 3"/>
          <p:cNvSpPr txBox="1"/>
          <p:nvPr/>
        </p:nvSpPr>
        <p:spPr>
          <a:xfrm>
            <a:off x="11963400" y="5829300"/>
            <a:ext cx="5708872" cy="545086"/>
          </a:xfrm>
          <a:prstGeom prst="rect">
            <a:avLst/>
          </a:prstGeom>
        </p:spPr>
        <p:txBody>
          <a:bodyPr wrap="square" lIns="0" tIns="0" rIns="0" bIns="0" rtlCol="0" anchor="t">
            <a:spAutoFit/>
          </a:bodyPr>
          <a:lstStyle/>
          <a:p>
            <a:pPr algn="ctr">
              <a:lnSpc>
                <a:spcPts val="2172"/>
              </a:lnSpc>
              <a:spcBef>
                <a:spcPct val="0"/>
              </a:spcBef>
            </a:pPr>
            <a:r>
              <a:rPr lang="en-US" sz="1551" dirty="0">
                <a:solidFill>
                  <a:srgbClr val="000000"/>
                </a:solidFill>
                <a:latin typeface="Canva Sans Italics"/>
              </a:rPr>
              <a:t>Fig: Evolution of the acknowledgment of various types of support systems over time (1960-2020)</a:t>
            </a:r>
          </a:p>
        </p:txBody>
      </p:sp>
      <p:sp>
        <p:nvSpPr>
          <p:cNvPr id="4" name="TextBox 4"/>
          <p:cNvSpPr txBox="1"/>
          <p:nvPr/>
        </p:nvSpPr>
        <p:spPr>
          <a:xfrm>
            <a:off x="632293" y="1522111"/>
            <a:ext cx="8780935" cy="8239563"/>
          </a:xfrm>
          <a:prstGeom prst="rect">
            <a:avLst/>
          </a:prstGeom>
        </p:spPr>
        <p:txBody>
          <a:bodyPr wrap="square" lIns="0" tIns="0" rIns="0" bIns="0" rtlCol="0" anchor="t">
            <a:spAutoFit/>
          </a:bodyPr>
          <a:lstStyle/>
          <a:p>
            <a:pPr marL="669291" lvl="1" indent="-334646">
              <a:lnSpc>
                <a:spcPts val="4340"/>
              </a:lnSpc>
              <a:buFont typeface="Arial"/>
              <a:buChar char="•"/>
            </a:pPr>
            <a:r>
              <a:rPr lang="en-US" sz="3200" dirty="0">
                <a:solidFill>
                  <a:srgbClr val="000000"/>
                </a:solidFill>
                <a:latin typeface="Canva Sans Bold Italics"/>
              </a:rPr>
              <a:t>Most Frequent Support Categories</a:t>
            </a:r>
          </a:p>
          <a:p>
            <a:pPr marL="1338582" lvl="2" indent="-446194">
              <a:lnSpc>
                <a:spcPts val="4340"/>
              </a:lnSpc>
              <a:buFont typeface="Arial"/>
              <a:buChar char="⚬"/>
            </a:pPr>
            <a:r>
              <a:rPr lang="en-US" sz="3200" dirty="0">
                <a:solidFill>
                  <a:srgbClr val="000000"/>
                </a:solidFill>
                <a:latin typeface="Canva Sans"/>
              </a:rPr>
              <a:t>Academic Support: 26.72%</a:t>
            </a:r>
          </a:p>
          <a:p>
            <a:pPr marL="1338582" lvl="2" indent="-446194">
              <a:lnSpc>
                <a:spcPts val="4340"/>
              </a:lnSpc>
              <a:buFont typeface="Arial"/>
              <a:buChar char="⚬"/>
            </a:pPr>
            <a:r>
              <a:rPr lang="en-US" sz="3200" dirty="0">
                <a:solidFill>
                  <a:srgbClr val="000000"/>
                </a:solidFill>
                <a:latin typeface="Canva Sans"/>
              </a:rPr>
              <a:t>Moral Support: 11.22%</a:t>
            </a:r>
          </a:p>
          <a:p>
            <a:pPr marL="1338582" lvl="2" indent="-446194">
              <a:lnSpc>
                <a:spcPts val="4340"/>
              </a:lnSpc>
              <a:buFont typeface="Arial"/>
              <a:buChar char="⚬"/>
            </a:pPr>
            <a:r>
              <a:rPr lang="en-US" sz="3200" dirty="0">
                <a:solidFill>
                  <a:srgbClr val="000000"/>
                </a:solidFill>
                <a:latin typeface="Canva Sans"/>
              </a:rPr>
              <a:t>Library Support: 3.40%</a:t>
            </a:r>
          </a:p>
          <a:p>
            <a:pPr marL="669291" lvl="1" indent="-334646">
              <a:lnSpc>
                <a:spcPts val="4340"/>
              </a:lnSpc>
              <a:buFont typeface="Arial"/>
              <a:buChar char="•"/>
            </a:pPr>
            <a:r>
              <a:rPr lang="en-US" sz="3200" dirty="0">
                <a:solidFill>
                  <a:srgbClr val="000000"/>
                </a:solidFill>
                <a:latin typeface="Canva Sans Bold Italics"/>
              </a:rPr>
              <a:t>Emerging Trend: Religious Support</a:t>
            </a:r>
          </a:p>
          <a:p>
            <a:pPr marL="1338582" lvl="2" indent="-446194">
              <a:lnSpc>
                <a:spcPts val="4340"/>
              </a:lnSpc>
              <a:buFont typeface="Arial"/>
              <a:buChar char="⚬"/>
            </a:pPr>
            <a:r>
              <a:rPr lang="en-US" sz="3200" dirty="0">
                <a:solidFill>
                  <a:srgbClr val="000000"/>
                </a:solidFill>
                <a:latin typeface="Canva Sans"/>
              </a:rPr>
              <a:t>Historically Insignificant</a:t>
            </a:r>
          </a:p>
          <a:p>
            <a:pPr marL="1338582" lvl="2" indent="-446194">
              <a:lnSpc>
                <a:spcPts val="4340"/>
              </a:lnSpc>
              <a:buFont typeface="Arial"/>
              <a:buChar char="⚬"/>
            </a:pPr>
            <a:r>
              <a:rPr lang="en-US" sz="3200" dirty="0">
                <a:solidFill>
                  <a:srgbClr val="000000"/>
                </a:solidFill>
                <a:latin typeface="Canva Sans"/>
              </a:rPr>
              <a:t>Increasing Frequency in the 21st Century</a:t>
            </a:r>
          </a:p>
          <a:p>
            <a:pPr marL="1338582" lvl="2" indent="-446194">
              <a:lnSpc>
                <a:spcPts val="4340"/>
              </a:lnSpc>
              <a:buFont typeface="Arial"/>
              <a:buChar char="⚬"/>
            </a:pPr>
            <a:r>
              <a:rPr lang="en-US" sz="3200" dirty="0">
                <a:solidFill>
                  <a:srgbClr val="000000"/>
                </a:solidFill>
                <a:latin typeface="Canva Sans"/>
              </a:rPr>
              <a:t>Notable shift in acknowledgment patterns</a:t>
            </a:r>
          </a:p>
          <a:p>
            <a:pPr marL="669291" lvl="1" indent="-334646">
              <a:lnSpc>
                <a:spcPts val="4340"/>
              </a:lnSpc>
              <a:buFont typeface="Arial"/>
              <a:buChar char="•"/>
            </a:pPr>
            <a:r>
              <a:rPr lang="en-US" sz="3200" dirty="0">
                <a:solidFill>
                  <a:srgbClr val="000000"/>
                </a:solidFill>
                <a:latin typeface="Canva Sans Bold Italics"/>
              </a:rPr>
              <a:t>Diversity in Support Systems</a:t>
            </a:r>
          </a:p>
          <a:p>
            <a:pPr marL="1338582" lvl="2" indent="-446194">
              <a:lnSpc>
                <a:spcPts val="4340"/>
              </a:lnSpc>
              <a:buFont typeface="Arial"/>
              <a:buChar char="⚬"/>
            </a:pPr>
            <a:r>
              <a:rPr lang="en-US" sz="3200" dirty="0">
                <a:solidFill>
                  <a:srgbClr val="000000"/>
                </a:solidFill>
                <a:latin typeface="Canva Sans"/>
              </a:rPr>
              <a:t>"Other" Category Dominant: 53.93%</a:t>
            </a:r>
          </a:p>
          <a:p>
            <a:pPr marL="1338582" lvl="2" indent="-446194">
              <a:lnSpc>
                <a:spcPts val="4340"/>
              </a:lnSpc>
              <a:buFont typeface="Arial"/>
              <a:buChar char="⚬"/>
            </a:pPr>
            <a:r>
              <a:rPr lang="en-US" sz="3200" dirty="0">
                <a:solidFill>
                  <a:srgbClr val="000000"/>
                </a:solidFill>
                <a:latin typeface="Canva Sans"/>
              </a:rPr>
              <a:t>Support Systems are more diverse than expected</a:t>
            </a:r>
          </a:p>
          <a:p>
            <a:pPr>
              <a:lnSpc>
                <a:spcPts val="4340"/>
              </a:lnSpc>
            </a:pPr>
            <a:endParaRPr lang="en-US" sz="3200" dirty="0">
              <a:solidFill>
                <a:srgbClr val="000000"/>
              </a:solidFill>
              <a:latin typeface="Canva Sans"/>
            </a:endParaRPr>
          </a:p>
        </p:txBody>
      </p:sp>
      <p:sp>
        <p:nvSpPr>
          <p:cNvPr id="5" name="TextBox 5"/>
          <p:cNvSpPr txBox="1"/>
          <p:nvPr/>
        </p:nvSpPr>
        <p:spPr>
          <a:xfrm>
            <a:off x="6802546" y="394850"/>
            <a:ext cx="5790504" cy="754950"/>
          </a:xfrm>
          <a:prstGeom prst="rect">
            <a:avLst/>
          </a:prstGeom>
        </p:spPr>
        <p:txBody>
          <a:bodyPr wrap="square" lIns="0" tIns="0" rIns="0" bIns="0" rtlCol="0" anchor="t">
            <a:spAutoFit/>
          </a:bodyPr>
          <a:lstStyle/>
          <a:p>
            <a:pPr algn="ctr">
              <a:lnSpc>
                <a:spcPts val="6299"/>
              </a:lnSpc>
            </a:pPr>
            <a:r>
              <a:rPr lang="en-US" sz="4500" dirty="0">
                <a:solidFill>
                  <a:srgbClr val="000000"/>
                </a:solidFill>
                <a:latin typeface="Canva Sans Bold"/>
              </a:rPr>
              <a:t>Support Systems</a:t>
            </a:r>
          </a:p>
        </p:txBody>
      </p:sp>
      <p:sp>
        <p:nvSpPr>
          <p:cNvPr id="9" name="Footer Placeholder 3">
            <a:extLst>
              <a:ext uri="{FF2B5EF4-FFF2-40B4-BE49-F238E27FC236}">
                <a16:creationId xmlns:a16="http://schemas.microsoft.com/office/drawing/2014/main" id="{7F03EECC-DABA-CC5D-CFA7-0D8C53612684}"/>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9</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Freeform 2"/>
          <p:cNvSpPr/>
          <p:nvPr/>
        </p:nvSpPr>
        <p:spPr>
          <a:xfrm>
            <a:off x="7859711" y="2661292"/>
            <a:ext cx="4974888" cy="4964258"/>
          </a:xfrm>
          <a:custGeom>
            <a:avLst/>
            <a:gdLst/>
            <a:ahLst/>
            <a:cxnLst/>
            <a:rect l="l" t="t" r="r" b="b"/>
            <a:pathLst>
              <a:path w="4974888" h="4964258">
                <a:moveTo>
                  <a:pt x="0" y="0"/>
                </a:moveTo>
                <a:lnTo>
                  <a:pt x="4974888" y="0"/>
                </a:lnTo>
                <a:lnTo>
                  <a:pt x="4974888" y="4964258"/>
                </a:lnTo>
                <a:lnTo>
                  <a:pt x="0" y="4964258"/>
                </a:lnTo>
                <a:lnTo>
                  <a:pt x="0" y="0"/>
                </a:lnTo>
                <a:close/>
              </a:path>
            </a:pathLst>
          </a:custGeom>
          <a:blipFill>
            <a:blip r:embed="rId3"/>
            <a:stretch>
              <a:fillRect/>
            </a:stretch>
          </a:blipFill>
        </p:spPr>
      </p:sp>
      <p:sp>
        <p:nvSpPr>
          <p:cNvPr id="3" name="Freeform 3"/>
          <p:cNvSpPr/>
          <p:nvPr/>
        </p:nvSpPr>
        <p:spPr>
          <a:xfrm>
            <a:off x="13145928" y="2661292"/>
            <a:ext cx="5017569" cy="4964416"/>
          </a:xfrm>
          <a:custGeom>
            <a:avLst/>
            <a:gdLst/>
            <a:ahLst/>
            <a:cxnLst/>
            <a:rect l="l" t="t" r="r" b="b"/>
            <a:pathLst>
              <a:path w="5017569" h="4964416">
                <a:moveTo>
                  <a:pt x="0" y="0"/>
                </a:moveTo>
                <a:lnTo>
                  <a:pt x="5017569" y="0"/>
                </a:lnTo>
                <a:lnTo>
                  <a:pt x="5017569" y="4964417"/>
                </a:lnTo>
                <a:lnTo>
                  <a:pt x="0" y="4964417"/>
                </a:lnTo>
                <a:lnTo>
                  <a:pt x="0" y="0"/>
                </a:lnTo>
                <a:close/>
              </a:path>
            </a:pathLst>
          </a:custGeom>
          <a:blipFill>
            <a:blip r:embed="rId4"/>
            <a:stretch>
              <a:fillRect/>
            </a:stretch>
          </a:blipFill>
        </p:spPr>
      </p:sp>
      <p:sp>
        <p:nvSpPr>
          <p:cNvPr id="4" name="TextBox 4"/>
          <p:cNvSpPr txBox="1"/>
          <p:nvPr/>
        </p:nvSpPr>
        <p:spPr>
          <a:xfrm>
            <a:off x="244715" y="1853258"/>
            <a:ext cx="7423879" cy="9006183"/>
          </a:xfrm>
          <a:prstGeom prst="rect">
            <a:avLst/>
          </a:prstGeom>
        </p:spPr>
        <p:txBody>
          <a:bodyPr lIns="0" tIns="0" rIns="0" bIns="0" rtlCol="0" anchor="t">
            <a:spAutoFit/>
          </a:bodyPr>
          <a:lstStyle/>
          <a:p>
            <a:pPr marL="678642" lvl="1" indent="-339321">
              <a:lnSpc>
                <a:spcPts val="4400"/>
              </a:lnSpc>
              <a:buFont typeface="Arial"/>
              <a:buChar char="•"/>
            </a:pPr>
            <a:r>
              <a:rPr lang="en-US" sz="3600" dirty="0">
                <a:solidFill>
                  <a:srgbClr val="000000"/>
                </a:solidFill>
                <a:latin typeface="Canva Sans"/>
              </a:rPr>
              <a:t>After omitting researcher-advisor pairs where any participants’ gender could not be determined, we were left with 603 pairs</a:t>
            </a:r>
          </a:p>
          <a:p>
            <a:pPr marL="678642" lvl="1" indent="-339321">
              <a:lnSpc>
                <a:spcPts val="4400"/>
              </a:lnSpc>
              <a:buFont typeface="Arial"/>
              <a:buChar char="•"/>
            </a:pPr>
            <a:r>
              <a:rPr lang="en-US" sz="3600" dirty="0">
                <a:solidFill>
                  <a:srgbClr val="000000"/>
                </a:solidFill>
                <a:latin typeface="Canva Sans Bold Italics"/>
              </a:rPr>
              <a:t>Gender Distribution</a:t>
            </a:r>
          </a:p>
          <a:p>
            <a:pPr marL="1357284" lvl="2" indent="-452428">
              <a:lnSpc>
                <a:spcPts val="4400"/>
              </a:lnSpc>
              <a:buFont typeface="Arial"/>
              <a:buChar char="⚬"/>
            </a:pPr>
            <a:r>
              <a:rPr lang="en-US" sz="3600" dirty="0">
                <a:solidFill>
                  <a:schemeClr val="accent6"/>
                </a:solidFill>
                <a:latin typeface="Canva Sans"/>
              </a:rPr>
              <a:t>Advisors'</a:t>
            </a:r>
            <a:r>
              <a:rPr lang="en-US" sz="3600" dirty="0">
                <a:solidFill>
                  <a:srgbClr val="000000"/>
                </a:solidFill>
                <a:latin typeface="Canva Sans"/>
              </a:rPr>
              <a:t> Gender Balance:</a:t>
            </a:r>
          </a:p>
          <a:p>
            <a:pPr marL="2035927" lvl="3" indent="-508982">
              <a:lnSpc>
                <a:spcPts val="4400"/>
              </a:lnSpc>
              <a:buFont typeface="Arial"/>
              <a:buChar char="￭"/>
            </a:pPr>
            <a:r>
              <a:rPr lang="en-US" sz="3600" dirty="0">
                <a:solidFill>
                  <a:schemeClr val="accent2"/>
                </a:solidFill>
                <a:latin typeface="Canva Sans"/>
              </a:rPr>
              <a:t>Female</a:t>
            </a:r>
            <a:r>
              <a:rPr lang="en-US" sz="3600" dirty="0">
                <a:solidFill>
                  <a:srgbClr val="000000"/>
                </a:solidFill>
                <a:latin typeface="Canva Sans"/>
              </a:rPr>
              <a:t>: 51%</a:t>
            </a:r>
          </a:p>
          <a:p>
            <a:pPr marL="2035927" lvl="3" indent="-508982">
              <a:lnSpc>
                <a:spcPts val="4400"/>
              </a:lnSpc>
              <a:buFont typeface="Arial"/>
              <a:buChar char="￭"/>
            </a:pPr>
            <a:r>
              <a:rPr lang="en-US" sz="3600" dirty="0">
                <a:solidFill>
                  <a:schemeClr val="accent1"/>
                </a:solidFill>
                <a:latin typeface="Canva Sans"/>
              </a:rPr>
              <a:t>Male</a:t>
            </a:r>
            <a:r>
              <a:rPr lang="en-US" sz="3600" dirty="0">
                <a:solidFill>
                  <a:srgbClr val="000000"/>
                </a:solidFill>
                <a:latin typeface="Canva Sans"/>
              </a:rPr>
              <a:t>: 49%</a:t>
            </a:r>
          </a:p>
          <a:p>
            <a:pPr marL="1357284" lvl="2" indent="-452428">
              <a:lnSpc>
                <a:spcPts val="4400"/>
              </a:lnSpc>
              <a:buFont typeface="Arial"/>
              <a:buChar char="⚬"/>
            </a:pPr>
            <a:r>
              <a:rPr lang="en-US" sz="3600" dirty="0">
                <a:solidFill>
                  <a:schemeClr val="accent3"/>
                </a:solidFill>
                <a:latin typeface="Canva Sans"/>
              </a:rPr>
              <a:t>Researcher</a:t>
            </a:r>
            <a:r>
              <a:rPr lang="en-US" sz="3600" dirty="0">
                <a:solidFill>
                  <a:srgbClr val="000000"/>
                </a:solidFill>
                <a:latin typeface="Canva Sans"/>
              </a:rPr>
              <a:t> Predominance:</a:t>
            </a:r>
          </a:p>
          <a:p>
            <a:pPr marL="2035927" lvl="3" indent="-508982">
              <a:lnSpc>
                <a:spcPts val="4400"/>
              </a:lnSpc>
              <a:buFont typeface="Arial"/>
              <a:buChar char="￭"/>
            </a:pPr>
            <a:r>
              <a:rPr lang="en-US" sz="3600" dirty="0">
                <a:solidFill>
                  <a:schemeClr val="accent2"/>
                </a:solidFill>
                <a:latin typeface="Canva Sans"/>
              </a:rPr>
              <a:t>Female</a:t>
            </a:r>
            <a:r>
              <a:rPr lang="en-US" sz="3600" dirty="0">
                <a:solidFill>
                  <a:srgbClr val="000000"/>
                </a:solidFill>
                <a:latin typeface="Canva Sans"/>
              </a:rPr>
              <a:t> </a:t>
            </a:r>
            <a:r>
              <a:rPr lang="en-US" sz="3600" dirty="0">
                <a:latin typeface="Canva Sans"/>
              </a:rPr>
              <a:t>Researchers</a:t>
            </a:r>
            <a:r>
              <a:rPr lang="en-US" sz="3600" dirty="0">
                <a:solidFill>
                  <a:srgbClr val="000000"/>
                </a:solidFill>
                <a:latin typeface="Canva Sans"/>
              </a:rPr>
              <a:t>: 66%</a:t>
            </a:r>
          </a:p>
          <a:p>
            <a:pPr marL="2035927" lvl="3" indent="-508982">
              <a:lnSpc>
                <a:spcPts val="4400"/>
              </a:lnSpc>
              <a:buFont typeface="Arial"/>
              <a:buChar char="￭"/>
            </a:pPr>
            <a:r>
              <a:rPr lang="en-US" sz="3600" dirty="0">
                <a:solidFill>
                  <a:srgbClr val="0070C0"/>
                </a:solidFill>
                <a:latin typeface="Canva Sans"/>
              </a:rPr>
              <a:t>Male </a:t>
            </a:r>
            <a:r>
              <a:rPr lang="en-US" sz="3600" dirty="0">
                <a:latin typeface="Canva Sans"/>
              </a:rPr>
              <a:t>Researchers</a:t>
            </a:r>
            <a:r>
              <a:rPr lang="en-US" sz="3600" dirty="0">
                <a:solidFill>
                  <a:srgbClr val="000000"/>
                </a:solidFill>
                <a:latin typeface="Canva Sans"/>
              </a:rPr>
              <a:t>: 34%</a:t>
            </a:r>
          </a:p>
          <a:p>
            <a:pPr>
              <a:lnSpc>
                <a:spcPts val="4400"/>
              </a:lnSpc>
            </a:pPr>
            <a:endParaRPr lang="en-US" sz="3600" dirty="0">
              <a:solidFill>
                <a:srgbClr val="000000"/>
              </a:solidFill>
              <a:latin typeface="Canva Sans"/>
            </a:endParaRPr>
          </a:p>
          <a:p>
            <a:pPr>
              <a:lnSpc>
                <a:spcPts val="4400"/>
              </a:lnSpc>
            </a:pPr>
            <a:endParaRPr lang="en-US" sz="3600" dirty="0">
              <a:solidFill>
                <a:srgbClr val="000000"/>
              </a:solidFill>
              <a:latin typeface="Canva Sans"/>
            </a:endParaRPr>
          </a:p>
          <a:p>
            <a:pPr>
              <a:lnSpc>
                <a:spcPts val="4400"/>
              </a:lnSpc>
            </a:pPr>
            <a:endParaRPr lang="en-US" sz="3600" dirty="0">
              <a:solidFill>
                <a:srgbClr val="000000"/>
              </a:solidFill>
              <a:latin typeface="Canva Sans"/>
            </a:endParaRPr>
          </a:p>
        </p:txBody>
      </p:sp>
      <p:sp>
        <p:nvSpPr>
          <p:cNvPr id="5" name="TextBox 5"/>
          <p:cNvSpPr txBox="1"/>
          <p:nvPr/>
        </p:nvSpPr>
        <p:spPr>
          <a:xfrm>
            <a:off x="6882110" y="656070"/>
            <a:ext cx="4523780" cy="762000"/>
          </a:xfrm>
          <a:prstGeom prst="rect">
            <a:avLst/>
          </a:prstGeom>
        </p:spPr>
        <p:txBody>
          <a:bodyPr lIns="0" tIns="0" rIns="0" bIns="0" rtlCol="0" anchor="t">
            <a:spAutoFit/>
          </a:bodyPr>
          <a:lstStyle/>
          <a:p>
            <a:pPr algn="ctr">
              <a:lnSpc>
                <a:spcPts val="6299"/>
              </a:lnSpc>
            </a:pPr>
            <a:r>
              <a:rPr lang="en-US" sz="4500" dirty="0">
                <a:solidFill>
                  <a:srgbClr val="000000"/>
                </a:solidFill>
                <a:latin typeface="Canva Sans Bold"/>
              </a:rPr>
              <a:t>Gender Analysis</a:t>
            </a:r>
          </a:p>
        </p:txBody>
      </p:sp>
      <p:sp>
        <p:nvSpPr>
          <p:cNvPr id="6" name="TextBox 6"/>
          <p:cNvSpPr txBox="1"/>
          <p:nvPr/>
        </p:nvSpPr>
        <p:spPr>
          <a:xfrm>
            <a:off x="13160846" y="8437167"/>
            <a:ext cx="5017569" cy="919480"/>
          </a:xfrm>
          <a:prstGeom prst="rect">
            <a:avLst/>
          </a:prstGeom>
        </p:spPr>
        <p:txBody>
          <a:bodyPr lIns="0" tIns="0" rIns="0" bIns="0" rtlCol="0" anchor="t">
            <a:spAutoFit/>
          </a:bodyPr>
          <a:lstStyle/>
          <a:p>
            <a:pPr algn="ctr">
              <a:lnSpc>
                <a:spcPts val="1820"/>
              </a:lnSpc>
              <a:spcBef>
                <a:spcPct val="0"/>
              </a:spcBef>
            </a:pPr>
            <a:r>
              <a:rPr lang="en-US" sz="1300" dirty="0">
                <a:solidFill>
                  <a:srgbClr val="000000"/>
                </a:solidFill>
                <a:latin typeface="Canva Sans"/>
              </a:rPr>
              <a:t>(b) Breakdown of advisor-researcher pair proportions by type of support (1927-2020)</a:t>
            </a:r>
          </a:p>
          <a:p>
            <a:pPr algn="ctr">
              <a:lnSpc>
                <a:spcPts val="1820"/>
              </a:lnSpc>
              <a:spcBef>
                <a:spcPct val="0"/>
              </a:spcBef>
            </a:pPr>
            <a:endParaRPr lang="en-US" sz="1300" dirty="0">
              <a:solidFill>
                <a:srgbClr val="000000"/>
              </a:solidFill>
              <a:latin typeface="Canva Sans"/>
            </a:endParaRPr>
          </a:p>
          <a:p>
            <a:pPr algn="ctr">
              <a:lnSpc>
                <a:spcPts val="1820"/>
              </a:lnSpc>
              <a:spcBef>
                <a:spcPct val="0"/>
              </a:spcBef>
            </a:pPr>
            <a:endParaRPr lang="en-US" sz="1300" dirty="0">
              <a:solidFill>
                <a:srgbClr val="000000"/>
              </a:solidFill>
              <a:latin typeface="Canva Sans"/>
            </a:endParaRPr>
          </a:p>
        </p:txBody>
      </p:sp>
      <p:sp>
        <p:nvSpPr>
          <p:cNvPr id="7" name="TextBox 7"/>
          <p:cNvSpPr txBox="1"/>
          <p:nvPr/>
        </p:nvSpPr>
        <p:spPr>
          <a:xfrm>
            <a:off x="7629066" y="8405100"/>
            <a:ext cx="5149547" cy="983615"/>
          </a:xfrm>
          <a:prstGeom prst="rect">
            <a:avLst/>
          </a:prstGeom>
        </p:spPr>
        <p:txBody>
          <a:bodyPr lIns="0" tIns="0" rIns="0" bIns="0" rtlCol="0" anchor="t">
            <a:spAutoFit/>
          </a:bodyPr>
          <a:lstStyle/>
          <a:p>
            <a:pPr algn="ctr">
              <a:lnSpc>
                <a:spcPts val="1960"/>
              </a:lnSpc>
              <a:spcBef>
                <a:spcPct val="0"/>
              </a:spcBef>
            </a:pPr>
            <a:r>
              <a:rPr lang="en-US" sz="1400" dirty="0">
                <a:solidFill>
                  <a:srgbClr val="000000"/>
                </a:solidFill>
                <a:latin typeface="Canva Sans"/>
              </a:rPr>
              <a:t>(a) Breakdown of advisor-researcher pair proportions over time (1960-2020)</a:t>
            </a:r>
          </a:p>
          <a:p>
            <a:pPr algn="ctr">
              <a:lnSpc>
                <a:spcPts val="1960"/>
              </a:lnSpc>
              <a:spcBef>
                <a:spcPct val="0"/>
              </a:spcBef>
            </a:pPr>
            <a:endParaRPr lang="en-US" sz="1400" dirty="0">
              <a:solidFill>
                <a:srgbClr val="000000"/>
              </a:solidFill>
              <a:latin typeface="Canva Sans"/>
            </a:endParaRPr>
          </a:p>
          <a:p>
            <a:pPr algn="ctr">
              <a:lnSpc>
                <a:spcPts val="1960"/>
              </a:lnSpc>
              <a:spcBef>
                <a:spcPct val="0"/>
              </a:spcBef>
            </a:pPr>
            <a:endParaRPr lang="en-US" sz="1400" dirty="0">
              <a:solidFill>
                <a:srgbClr val="000000"/>
              </a:solidFill>
              <a:latin typeface="Canva Sans"/>
            </a:endParaRPr>
          </a:p>
        </p:txBody>
      </p:sp>
      <p:sp>
        <p:nvSpPr>
          <p:cNvPr id="8" name="TextBox 8"/>
          <p:cNvSpPr txBox="1"/>
          <p:nvPr/>
        </p:nvSpPr>
        <p:spPr>
          <a:xfrm>
            <a:off x="10439400" y="8980410"/>
            <a:ext cx="6005912" cy="828881"/>
          </a:xfrm>
          <a:prstGeom prst="rect">
            <a:avLst/>
          </a:prstGeom>
        </p:spPr>
        <p:txBody>
          <a:bodyPr lIns="0" tIns="0" rIns="0" bIns="0" rtlCol="0" anchor="t">
            <a:spAutoFit/>
          </a:bodyPr>
          <a:lstStyle/>
          <a:p>
            <a:pPr>
              <a:lnSpc>
                <a:spcPts val="2240"/>
              </a:lnSpc>
              <a:spcBef>
                <a:spcPct val="0"/>
              </a:spcBef>
            </a:pPr>
            <a:r>
              <a:rPr lang="en-US" sz="1600" dirty="0">
                <a:solidFill>
                  <a:srgbClr val="000000"/>
                </a:solidFill>
                <a:latin typeface="Canva Sans Italics"/>
              </a:rPr>
              <a:t>Figure 2: Analysis of acknowledgment sections by gender, broken into the four combinations of female-female, female-male, male-female, and male-male</a:t>
            </a:r>
          </a:p>
        </p:txBody>
      </p:sp>
      <p:sp>
        <p:nvSpPr>
          <p:cNvPr id="9" name="Slide Number Placeholder 8">
            <a:extLst>
              <a:ext uri="{FF2B5EF4-FFF2-40B4-BE49-F238E27FC236}">
                <a16:creationId xmlns:a16="http://schemas.microsoft.com/office/drawing/2014/main" id="{777D97B9-4989-5B56-4956-C1A135465498}"/>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12" name="Footer Placeholder 3">
            <a:extLst>
              <a:ext uri="{FF2B5EF4-FFF2-40B4-BE49-F238E27FC236}">
                <a16:creationId xmlns:a16="http://schemas.microsoft.com/office/drawing/2014/main" id="{FEA4F81B-7580-9105-5B51-5217EBBE9937}"/>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TextBox 2"/>
          <p:cNvSpPr txBox="1"/>
          <p:nvPr/>
        </p:nvSpPr>
        <p:spPr>
          <a:xfrm>
            <a:off x="742950" y="1183989"/>
            <a:ext cx="16802100" cy="10987623"/>
          </a:xfrm>
          <a:prstGeom prst="rect">
            <a:avLst/>
          </a:prstGeom>
        </p:spPr>
        <p:txBody>
          <a:bodyPr wrap="square" lIns="0" tIns="0" rIns="0" bIns="0" rtlCol="0" anchor="t">
            <a:spAutoFit/>
          </a:bodyPr>
          <a:lstStyle/>
          <a:p>
            <a:pPr marL="705577" lvl="1" indent="-352788">
              <a:buFont typeface="Arial"/>
              <a:buChar char="•"/>
            </a:pPr>
            <a:r>
              <a:rPr lang="en-US" sz="3400" dirty="0"/>
              <a:t>Regardless of Gender, </a:t>
            </a:r>
            <a:r>
              <a:rPr lang="en-US" sz="3400" dirty="0">
                <a:solidFill>
                  <a:schemeClr val="accent6"/>
                </a:solidFill>
              </a:rPr>
              <a:t>Advisors Prefer Same-Gender Researchers </a:t>
            </a:r>
            <a:r>
              <a:rPr lang="en-US" sz="3400" i="1" dirty="0"/>
              <a:t>(Fig. 2a). </a:t>
            </a:r>
          </a:p>
          <a:p>
            <a:pPr marL="705577" lvl="1" indent="-352788">
              <a:buFont typeface="Arial"/>
              <a:buChar char="•"/>
            </a:pPr>
            <a:r>
              <a:rPr lang="en-US" sz="3400" dirty="0">
                <a:solidFill>
                  <a:schemeClr val="accent2"/>
                </a:solidFill>
              </a:rPr>
              <a:t>Female</a:t>
            </a:r>
            <a:r>
              <a:rPr lang="en-US" sz="3400" dirty="0"/>
              <a:t> </a:t>
            </a:r>
            <a:r>
              <a:rPr lang="en-US" sz="3400" dirty="0">
                <a:solidFill>
                  <a:schemeClr val="accent3"/>
                </a:solidFill>
              </a:rPr>
              <a:t>researchers</a:t>
            </a:r>
            <a:r>
              <a:rPr lang="en-US" sz="3400" dirty="0"/>
              <a:t> tended to acknowledge both their family/friends and supervisors/committee members more frequently than male researchers in their theses </a:t>
            </a:r>
          </a:p>
          <a:p>
            <a:pPr marL="705577" lvl="1" indent="-352788">
              <a:buFont typeface="Arial"/>
              <a:buChar char="•"/>
            </a:pPr>
            <a:r>
              <a:rPr lang="en-US" sz="3400" dirty="0">
                <a:solidFill>
                  <a:schemeClr val="accent2"/>
                </a:solidFill>
              </a:rPr>
              <a:t>Female</a:t>
            </a:r>
            <a:r>
              <a:rPr lang="en-US" sz="3400" dirty="0"/>
              <a:t> </a:t>
            </a:r>
            <a:r>
              <a:rPr lang="en-US" sz="3400" dirty="0">
                <a:solidFill>
                  <a:schemeClr val="accent3"/>
                </a:solidFill>
              </a:rPr>
              <a:t>researchers </a:t>
            </a:r>
            <a:r>
              <a:rPr lang="en-US" sz="3400" dirty="0"/>
              <a:t>acknowledge their academic support system more than their moral support system (60% versus 40%) when they are supervised by a male advisor as opposed to when they are supervised by a female advisor (50% versus 40%)</a:t>
            </a:r>
            <a:r>
              <a:rPr lang="en-US" sz="3400" i="1" dirty="0"/>
              <a:t> (Fig. 2b)</a:t>
            </a:r>
          </a:p>
          <a:p>
            <a:pPr marL="705577" lvl="1" indent="-352788">
              <a:buFont typeface="Arial"/>
              <a:buChar char="•"/>
            </a:pPr>
            <a:r>
              <a:rPr lang="en-US" sz="3400" dirty="0"/>
              <a:t> </a:t>
            </a:r>
            <a:r>
              <a:rPr lang="en-US" sz="3400" dirty="0">
                <a:solidFill>
                  <a:schemeClr val="accent1"/>
                </a:solidFill>
              </a:rPr>
              <a:t>Male</a:t>
            </a:r>
            <a:r>
              <a:rPr lang="en-US" sz="3400" dirty="0">
                <a:solidFill>
                  <a:schemeClr val="accent3"/>
                </a:solidFill>
              </a:rPr>
              <a:t> researchers </a:t>
            </a:r>
            <a:r>
              <a:rPr lang="en-US" sz="3400" dirty="0"/>
              <a:t>acknowledge their moral support system more when they are supervised by a female supervisor (60% versus 30%) as opposed to when they are supervised by a male supervisor (70% versus 20%) </a:t>
            </a:r>
            <a:r>
              <a:rPr lang="en-US" sz="3400" i="1" dirty="0"/>
              <a:t>(Fig. 2b) </a:t>
            </a:r>
          </a:p>
          <a:p>
            <a:pPr marL="705577" lvl="1" indent="-352788">
              <a:buFont typeface="Arial"/>
              <a:buChar char="•"/>
            </a:pPr>
            <a:r>
              <a:rPr lang="en-US" sz="3400" b="1" dirty="0"/>
              <a:t>Religious Support:</a:t>
            </a:r>
          </a:p>
          <a:p>
            <a:pPr marL="1540690" lvl="2" indent="-513563">
              <a:buFont typeface="Arial"/>
              <a:buChar char="⚬"/>
            </a:pPr>
            <a:r>
              <a:rPr lang="en-US" sz="3400" dirty="0"/>
              <a:t>Male vs. Female Supervisor: No strong gender-based differences</a:t>
            </a:r>
          </a:p>
          <a:p>
            <a:pPr marL="770345" lvl="1" indent="-385173">
              <a:buFont typeface="Arial"/>
              <a:buChar char="•"/>
            </a:pPr>
            <a:r>
              <a:rPr lang="en-US" sz="3400" b="1" dirty="0"/>
              <a:t>Financial Support:</a:t>
            </a:r>
          </a:p>
          <a:p>
            <a:pPr marL="1540690" lvl="2" indent="-513563">
              <a:buFont typeface="Arial"/>
              <a:buChar char="⚬"/>
            </a:pPr>
            <a:r>
              <a:rPr lang="en-US" sz="3400" dirty="0">
                <a:solidFill>
                  <a:schemeClr val="accent1"/>
                </a:solidFill>
              </a:rPr>
              <a:t>Male</a:t>
            </a:r>
            <a:r>
              <a:rPr lang="en-US" sz="3400" dirty="0"/>
              <a:t> </a:t>
            </a:r>
            <a:r>
              <a:rPr lang="en-US" sz="3400" dirty="0">
                <a:solidFill>
                  <a:schemeClr val="accent3"/>
                </a:solidFill>
              </a:rPr>
              <a:t>Researchers</a:t>
            </a:r>
            <a:r>
              <a:rPr lang="en-US" sz="3400" dirty="0"/>
              <a:t> Supervised by </a:t>
            </a:r>
            <a:r>
              <a:rPr lang="en-US" sz="3400" dirty="0">
                <a:solidFill>
                  <a:schemeClr val="accent1"/>
                </a:solidFill>
              </a:rPr>
              <a:t>Male</a:t>
            </a:r>
            <a:r>
              <a:rPr lang="en-US" sz="3400" dirty="0"/>
              <a:t> </a:t>
            </a:r>
            <a:r>
              <a:rPr lang="en-US" sz="3400" dirty="0">
                <a:solidFill>
                  <a:schemeClr val="accent6"/>
                </a:solidFill>
              </a:rPr>
              <a:t>Advisors</a:t>
            </a:r>
            <a:r>
              <a:rPr lang="en-US" sz="3400" dirty="0"/>
              <a:t>:</a:t>
            </a:r>
          </a:p>
          <a:p>
            <a:pPr marL="2311036" lvl="3" indent="-577759">
              <a:buFont typeface="Arial"/>
              <a:buChar char="￭"/>
            </a:pPr>
            <a:r>
              <a:rPr lang="en-US" sz="3400" dirty="0"/>
              <a:t>More frequent acknowledgment of </a:t>
            </a:r>
            <a:r>
              <a:rPr lang="en-US" sz="3400" b="1" dirty="0"/>
              <a:t>financial support</a:t>
            </a:r>
            <a:endParaRPr lang="en-US" sz="3400" dirty="0"/>
          </a:p>
          <a:p>
            <a:pPr marL="571500" indent="-571500">
              <a:buFont typeface="Wingdings" pitchFamily="2" charset="2"/>
              <a:buChar char="ü"/>
            </a:pPr>
            <a:r>
              <a:rPr lang="en-US" sz="3400" dirty="0"/>
              <a:t>Understanding these gender-based differences in acknowledgment patterns provides insights into the complex dynamics of support systems and the unique challenges faced by researchers of different genders</a:t>
            </a:r>
          </a:p>
          <a:p>
            <a:pPr marL="705577" lvl="1" indent="-352788">
              <a:buFont typeface="Arial"/>
              <a:buChar char="•"/>
            </a:pPr>
            <a:endParaRPr lang="en-US" sz="3400" i="1" dirty="0"/>
          </a:p>
          <a:p>
            <a:endParaRPr lang="en-US" sz="3400" dirty="0">
              <a:solidFill>
                <a:srgbClr val="000000"/>
              </a:solidFill>
            </a:endParaRPr>
          </a:p>
          <a:p>
            <a:pPr marL="2295889" lvl="4" indent="-571500">
              <a:buFont typeface="Wingdings" pitchFamily="2" charset="2"/>
              <a:buChar char="§"/>
            </a:pPr>
            <a:endParaRPr lang="en-US" sz="3400" b="1" i="1" dirty="0"/>
          </a:p>
          <a:p>
            <a:pPr marL="705577" lvl="1" indent="-352788">
              <a:buFont typeface="Arial"/>
              <a:buChar char="•"/>
            </a:pPr>
            <a:endParaRPr lang="en-US" sz="3400" dirty="0">
              <a:solidFill>
                <a:schemeClr val="accent1"/>
              </a:solidFill>
            </a:endParaRPr>
          </a:p>
        </p:txBody>
      </p:sp>
      <p:sp>
        <p:nvSpPr>
          <p:cNvPr id="3" name="TextBox 3"/>
          <p:cNvSpPr txBox="1"/>
          <p:nvPr/>
        </p:nvSpPr>
        <p:spPr>
          <a:xfrm>
            <a:off x="6477000" y="266700"/>
            <a:ext cx="5334000" cy="725070"/>
          </a:xfrm>
          <a:prstGeom prst="rect">
            <a:avLst/>
          </a:prstGeom>
        </p:spPr>
        <p:txBody>
          <a:bodyPr wrap="square" lIns="0" tIns="0" rIns="0" bIns="0" rtlCol="0" anchor="t">
            <a:spAutoFit/>
          </a:bodyPr>
          <a:lstStyle/>
          <a:p>
            <a:pPr algn="ctr">
              <a:lnSpc>
                <a:spcPts val="6299"/>
              </a:lnSpc>
            </a:pPr>
            <a:r>
              <a:rPr lang="en-US" sz="3600" dirty="0">
                <a:solidFill>
                  <a:srgbClr val="000000"/>
                </a:solidFill>
                <a:latin typeface="Canva Sans Bold"/>
              </a:rPr>
              <a:t>Gender Analysis</a:t>
            </a:r>
          </a:p>
        </p:txBody>
      </p:sp>
      <p:sp>
        <p:nvSpPr>
          <p:cNvPr id="7" name="Footer Placeholder 3">
            <a:extLst>
              <a:ext uri="{FF2B5EF4-FFF2-40B4-BE49-F238E27FC236}">
                <a16:creationId xmlns:a16="http://schemas.microsoft.com/office/drawing/2014/main" id="{CC89EA60-262E-A527-FC32-61BA844786AF}"/>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Freeform 2"/>
          <p:cNvSpPr/>
          <p:nvPr/>
        </p:nvSpPr>
        <p:spPr>
          <a:xfrm>
            <a:off x="0" y="8222925"/>
            <a:ext cx="18288000" cy="3083814"/>
          </a:xfrm>
          <a:custGeom>
            <a:avLst/>
            <a:gdLst/>
            <a:ahLst/>
            <a:cxnLst/>
            <a:rect l="l" t="t" r="r" b="b"/>
            <a:pathLst>
              <a:path w="18288000" h="3083814">
                <a:moveTo>
                  <a:pt x="0" y="0"/>
                </a:moveTo>
                <a:lnTo>
                  <a:pt x="18288000" y="0"/>
                </a:lnTo>
                <a:lnTo>
                  <a:pt x="18288000" y="3083814"/>
                </a:lnTo>
                <a:lnTo>
                  <a:pt x="0" y="3083814"/>
                </a:lnTo>
                <a:lnTo>
                  <a:pt x="0" y="0"/>
                </a:lnTo>
                <a:close/>
              </a:path>
            </a:pathLst>
          </a:custGeom>
          <a:blipFill>
            <a:blip r:embed="rId3"/>
            <a:stretch>
              <a:fillRect t="-6338" b="-6338"/>
            </a:stretch>
          </a:blipFill>
        </p:spPr>
        <p:txBody>
          <a:bodyPr/>
          <a:lstStyle/>
          <a:p>
            <a:endParaRPr lang="en-US" dirty="0"/>
          </a:p>
        </p:txBody>
      </p:sp>
      <p:sp>
        <p:nvSpPr>
          <p:cNvPr id="3" name="Freeform 3"/>
          <p:cNvSpPr/>
          <p:nvPr/>
        </p:nvSpPr>
        <p:spPr>
          <a:xfrm>
            <a:off x="1028700" y="1028700"/>
            <a:ext cx="4798038" cy="3718480"/>
          </a:xfrm>
          <a:custGeom>
            <a:avLst/>
            <a:gdLst/>
            <a:ahLst/>
            <a:cxnLst/>
            <a:rect l="l" t="t" r="r" b="b"/>
            <a:pathLst>
              <a:path w="4798038" h="3718480">
                <a:moveTo>
                  <a:pt x="0" y="0"/>
                </a:moveTo>
                <a:lnTo>
                  <a:pt x="4798038" y="0"/>
                </a:lnTo>
                <a:lnTo>
                  <a:pt x="4798038" y="3718480"/>
                </a:lnTo>
                <a:lnTo>
                  <a:pt x="0" y="37184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2106603" y="879955"/>
            <a:ext cx="5152697" cy="4114800"/>
            <a:chOff x="0" y="0"/>
            <a:chExt cx="1357089" cy="1083733"/>
          </a:xfrm>
        </p:grpSpPr>
        <p:sp>
          <p:nvSpPr>
            <p:cNvPr id="5" name="Freeform 5"/>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6761865" y="879955"/>
            <a:ext cx="5152697" cy="4114800"/>
            <a:chOff x="0" y="0"/>
            <a:chExt cx="1357089" cy="1083733"/>
          </a:xfrm>
        </p:grpSpPr>
        <p:sp>
          <p:nvSpPr>
            <p:cNvPr id="8" name="Freeform 8"/>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2106603" y="5292245"/>
            <a:ext cx="5152697" cy="4114800"/>
            <a:chOff x="0" y="0"/>
            <a:chExt cx="1357089" cy="1083733"/>
          </a:xfrm>
        </p:grpSpPr>
        <p:sp>
          <p:nvSpPr>
            <p:cNvPr id="11" name="Freeform 11"/>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761865" y="5292245"/>
            <a:ext cx="5152697" cy="4114800"/>
            <a:chOff x="0" y="0"/>
            <a:chExt cx="1357089" cy="1083733"/>
          </a:xfrm>
        </p:grpSpPr>
        <p:sp>
          <p:nvSpPr>
            <p:cNvPr id="14" name="Freeform 14"/>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229062" y="2555958"/>
            <a:ext cx="6990927" cy="1281558"/>
          </a:xfrm>
          <a:prstGeom prst="rect">
            <a:avLst/>
          </a:prstGeom>
        </p:spPr>
        <p:txBody>
          <a:bodyPr lIns="0" tIns="0" rIns="0" bIns="0" rtlCol="0" anchor="t">
            <a:spAutoFit/>
          </a:bodyPr>
          <a:lstStyle/>
          <a:p>
            <a:pPr marL="0" lvl="0" indent="0" algn="ctr">
              <a:lnSpc>
                <a:spcPts val="8932"/>
              </a:lnSpc>
            </a:pPr>
            <a:r>
              <a:rPr lang="en-US" sz="11165" spc="334">
                <a:solidFill>
                  <a:srgbClr val="C94741"/>
                </a:solidFill>
                <a:latin typeface="Moonlight"/>
              </a:rPr>
              <a:t>Limitations</a:t>
            </a:r>
          </a:p>
        </p:txBody>
      </p:sp>
      <p:sp>
        <p:nvSpPr>
          <p:cNvPr id="17" name="TextBox 17"/>
          <p:cNvSpPr txBox="1"/>
          <p:nvPr/>
        </p:nvSpPr>
        <p:spPr>
          <a:xfrm>
            <a:off x="7921676" y="416719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 1</a:t>
            </a:r>
          </a:p>
        </p:txBody>
      </p:sp>
      <p:sp>
        <p:nvSpPr>
          <p:cNvPr id="18" name="TextBox 18"/>
          <p:cNvSpPr txBox="1"/>
          <p:nvPr/>
        </p:nvSpPr>
        <p:spPr>
          <a:xfrm>
            <a:off x="7921676" y="857364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3</a:t>
            </a:r>
          </a:p>
        </p:txBody>
      </p:sp>
      <p:sp>
        <p:nvSpPr>
          <p:cNvPr id="19" name="TextBox 19"/>
          <p:cNvSpPr txBox="1"/>
          <p:nvPr/>
        </p:nvSpPr>
        <p:spPr>
          <a:xfrm>
            <a:off x="13286099" y="416719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 2</a:t>
            </a:r>
          </a:p>
        </p:txBody>
      </p:sp>
      <p:sp>
        <p:nvSpPr>
          <p:cNvPr id="20" name="TextBox 20"/>
          <p:cNvSpPr txBox="1"/>
          <p:nvPr/>
        </p:nvSpPr>
        <p:spPr>
          <a:xfrm>
            <a:off x="13286099" y="857364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 4</a:t>
            </a:r>
          </a:p>
        </p:txBody>
      </p:sp>
      <p:sp>
        <p:nvSpPr>
          <p:cNvPr id="21" name="TextBox 21"/>
          <p:cNvSpPr txBox="1"/>
          <p:nvPr/>
        </p:nvSpPr>
        <p:spPr>
          <a:xfrm>
            <a:off x="6761865" y="1827214"/>
            <a:ext cx="5152697" cy="1967231"/>
          </a:xfrm>
          <a:prstGeom prst="rect">
            <a:avLst/>
          </a:prstGeom>
        </p:spPr>
        <p:txBody>
          <a:bodyPr lIns="0" tIns="0" rIns="0" bIns="0" rtlCol="0" anchor="t">
            <a:spAutoFit/>
          </a:bodyPr>
          <a:lstStyle/>
          <a:p>
            <a:pPr algn="ctr">
              <a:lnSpc>
                <a:spcPts val="3919"/>
              </a:lnSpc>
              <a:spcBef>
                <a:spcPct val="0"/>
              </a:spcBef>
            </a:pPr>
            <a:r>
              <a:rPr lang="en-US" sz="2799" dirty="0">
                <a:solidFill>
                  <a:srgbClr val="FFFFFF"/>
                </a:solidFill>
                <a:latin typeface="Canva Sans"/>
              </a:rPr>
              <a:t>Focus on the field of LIS may </a:t>
            </a:r>
            <a:r>
              <a:rPr lang="en-US" sz="2799" dirty="0">
                <a:solidFill>
                  <a:srgbClr val="0070C0"/>
                </a:solidFill>
                <a:latin typeface="Canva Sans"/>
              </a:rPr>
              <a:t>limit the generalizability </a:t>
            </a:r>
            <a:r>
              <a:rPr lang="en-US" sz="2799" dirty="0">
                <a:solidFill>
                  <a:srgbClr val="FFFFFF"/>
                </a:solidFill>
                <a:latin typeface="Canva Sans"/>
              </a:rPr>
              <a:t>of the findings to other academic disciplines</a:t>
            </a:r>
          </a:p>
        </p:txBody>
      </p:sp>
      <p:sp>
        <p:nvSpPr>
          <p:cNvPr id="22" name="TextBox 22"/>
          <p:cNvSpPr txBox="1"/>
          <p:nvPr/>
        </p:nvSpPr>
        <p:spPr>
          <a:xfrm>
            <a:off x="12106603" y="1492210"/>
            <a:ext cx="5152697" cy="2734311"/>
          </a:xfrm>
          <a:prstGeom prst="rect">
            <a:avLst/>
          </a:prstGeom>
        </p:spPr>
        <p:txBody>
          <a:bodyPr lIns="0" tIns="0" rIns="0" bIns="0" rtlCol="0" anchor="t">
            <a:spAutoFit/>
          </a:bodyPr>
          <a:lstStyle/>
          <a:p>
            <a:pPr algn="ctr">
              <a:lnSpc>
                <a:spcPts val="3639"/>
              </a:lnSpc>
              <a:spcBef>
                <a:spcPct val="0"/>
              </a:spcBef>
            </a:pPr>
            <a:r>
              <a:rPr lang="en-US" sz="2599" dirty="0">
                <a:solidFill>
                  <a:srgbClr val="FFFFFF"/>
                </a:solidFill>
                <a:latin typeface="Canva Sans"/>
              </a:rPr>
              <a:t>Analysis of acknowledgment sections relies on the accuracy of the data extraction process, which may be subject to errors, particularly in cases of</a:t>
            </a:r>
            <a:r>
              <a:rPr lang="en-US" sz="2599" dirty="0">
                <a:solidFill>
                  <a:srgbClr val="0070C0"/>
                </a:solidFill>
                <a:latin typeface="Canva Sans"/>
              </a:rPr>
              <a:t> OCR inaccuracies</a:t>
            </a:r>
          </a:p>
        </p:txBody>
      </p:sp>
      <p:sp>
        <p:nvSpPr>
          <p:cNvPr id="23" name="TextBox 23"/>
          <p:cNvSpPr txBox="1"/>
          <p:nvPr/>
        </p:nvSpPr>
        <p:spPr>
          <a:xfrm>
            <a:off x="7331248" y="5939154"/>
            <a:ext cx="4013931" cy="2593595"/>
          </a:xfrm>
          <a:prstGeom prst="rect">
            <a:avLst/>
          </a:prstGeom>
        </p:spPr>
        <p:txBody>
          <a:bodyPr lIns="0" tIns="0" rIns="0" bIns="0" rtlCol="0" anchor="t">
            <a:spAutoFit/>
          </a:bodyPr>
          <a:lstStyle/>
          <a:p>
            <a:pPr algn="ctr">
              <a:lnSpc>
                <a:spcPts val="4065"/>
              </a:lnSpc>
              <a:spcBef>
                <a:spcPct val="0"/>
              </a:spcBef>
            </a:pPr>
            <a:r>
              <a:rPr lang="en-US" sz="2903" dirty="0">
                <a:solidFill>
                  <a:srgbClr val="FFFFFF"/>
                </a:solidFill>
                <a:latin typeface="Canva Sans"/>
              </a:rPr>
              <a:t>There might be </a:t>
            </a:r>
            <a:r>
              <a:rPr lang="en-US" sz="2903" dirty="0">
                <a:solidFill>
                  <a:srgbClr val="0070C0"/>
                </a:solidFill>
                <a:latin typeface="Canva Sans"/>
              </a:rPr>
              <a:t>errors</a:t>
            </a:r>
            <a:r>
              <a:rPr lang="en-US" sz="2903" dirty="0">
                <a:solidFill>
                  <a:srgbClr val="FFFFFF"/>
                </a:solidFill>
                <a:latin typeface="Canva Sans"/>
              </a:rPr>
              <a:t> during the </a:t>
            </a:r>
            <a:r>
              <a:rPr lang="en-US" sz="2903" dirty="0">
                <a:solidFill>
                  <a:srgbClr val="0070C0"/>
                </a:solidFill>
                <a:latin typeface="Canva Sans"/>
              </a:rPr>
              <a:t>assignment </a:t>
            </a:r>
            <a:r>
              <a:rPr lang="en-US" sz="2903" dirty="0">
                <a:solidFill>
                  <a:srgbClr val="FFFFFF"/>
                </a:solidFill>
                <a:latin typeface="Canva Sans"/>
              </a:rPr>
              <a:t>of </a:t>
            </a:r>
            <a:r>
              <a:rPr lang="en-US" sz="2903" dirty="0">
                <a:solidFill>
                  <a:srgbClr val="0070C0"/>
                </a:solidFill>
                <a:latin typeface="Canva Sans"/>
              </a:rPr>
              <a:t>gender</a:t>
            </a:r>
            <a:r>
              <a:rPr lang="en-US" sz="2903" dirty="0">
                <a:solidFill>
                  <a:srgbClr val="FFFFFF"/>
                </a:solidFill>
                <a:latin typeface="Canva Sans"/>
              </a:rPr>
              <a:t> to the advisors’ and researchers’ names</a:t>
            </a:r>
          </a:p>
        </p:txBody>
      </p:sp>
      <p:sp>
        <p:nvSpPr>
          <p:cNvPr id="24" name="TextBox 24"/>
          <p:cNvSpPr txBox="1"/>
          <p:nvPr/>
        </p:nvSpPr>
        <p:spPr>
          <a:xfrm>
            <a:off x="12412524" y="5382923"/>
            <a:ext cx="4540855" cy="3648552"/>
          </a:xfrm>
          <a:prstGeom prst="rect">
            <a:avLst/>
          </a:prstGeom>
        </p:spPr>
        <p:txBody>
          <a:bodyPr lIns="0" tIns="0" rIns="0" bIns="0" rtlCol="0" anchor="t">
            <a:spAutoFit/>
          </a:bodyPr>
          <a:lstStyle/>
          <a:p>
            <a:pPr algn="ctr">
              <a:lnSpc>
                <a:spcPts val="3648"/>
              </a:lnSpc>
              <a:spcBef>
                <a:spcPct val="0"/>
              </a:spcBef>
            </a:pPr>
            <a:r>
              <a:rPr lang="en-US" sz="2606" dirty="0">
                <a:solidFill>
                  <a:srgbClr val="FFFFFF"/>
                </a:solidFill>
                <a:latin typeface="Canva Sans"/>
              </a:rPr>
              <a:t>Even though the metrics for our classifier show strong support for our interpretations, better results might be obtained by </a:t>
            </a:r>
            <a:r>
              <a:rPr lang="en-US" sz="2606" dirty="0">
                <a:solidFill>
                  <a:srgbClr val="0070C0"/>
                </a:solidFill>
                <a:latin typeface="Canva Sans"/>
              </a:rPr>
              <a:t>annotating more examples, </a:t>
            </a:r>
            <a:r>
              <a:rPr lang="en-US" sz="2606" dirty="0">
                <a:solidFill>
                  <a:srgbClr val="FFFFFF"/>
                </a:solidFill>
                <a:latin typeface="Canva Sans"/>
              </a:rPr>
              <a:t>e.g., </a:t>
            </a:r>
            <a:r>
              <a:rPr lang="en-US" sz="2606" dirty="0">
                <a:solidFill>
                  <a:srgbClr val="0070C0"/>
                </a:solidFill>
                <a:latin typeface="Canva Sans"/>
              </a:rPr>
              <a:t>via utilizing Active Learning</a:t>
            </a:r>
          </a:p>
        </p:txBody>
      </p:sp>
      <p:sp>
        <p:nvSpPr>
          <p:cNvPr id="28" name="Footer Placeholder 3">
            <a:extLst>
              <a:ext uri="{FF2B5EF4-FFF2-40B4-BE49-F238E27FC236}">
                <a16:creationId xmlns:a16="http://schemas.microsoft.com/office/drawing/2014/main" id="{E56BEAD6-87EB-C1DB-B434-BFC6EC683B5B}"/>
              </a:ext>
            </a:extLst>
          </p:cNvPr>
          <p:cNvSpPr txBox="1">
            <a:spLocks/>
          </p:cNvSpPr>
          <p:nvPr/>
        </p:nvSpPr>
        <p:spPr>
          <a:xfrm>
            <a:off x="16078200" y="10725932"/>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13</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963E6D-C64E-D76E-01B4-C3FCDA18B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262" y="656492"/>
            <a:ext cx="7666745" cy="9135208"/>
          </a:xfrm>
          <a:prstGeom prst="rect">
            <a:avLst/>
          </a:prstGeom>
        </p:spPr>
      </p:pic>
      <p:pic>
        <p:nvPicPr>
          <p:cNvPr id="15" name="Picture 14">
            <a:extLst>
              <a:ext uri="{FF2B5EF4-FFF2-40B4-BE49-F238E27FC236}">
                <a16:creationId xmlns:a16="http://schemas.microsoft.com/office/drawing/2014/main" id="{2947E7BF-6745-51CE-DC03-17DB2E045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0" y="1485901"/>
            <a:ext cx="8944460" cy="3930670"/>
          </a:xfrm>
          <a:prstGeom prst="rect">
            <a:avLst/>
          </a:prstGeom>
        </p:spPr>
      </p:pic>
      <p:pic>
        <p:nvPicPr>
          <p:cNvPr id="19" name="Picture 18">
            <a:extLst>
              <a:ext uri="{FF2B5EF4-FFF2-40B4-BE49-F238E27FC236}">
                <a16:creationId xmlns:a16="http://schemas.microsoft.com/office/drawing/2014/main" id="{EF08C71D-44FD-87E9-9C27-781925EF75EB}"/>
              </a:ext>
            </a:extLst>
          </p:cNvPr>
          <p:cNvPicPr>
            <a:picLocks noChangeAspect="1"/>
          </p:cNvPicPr>
          <p:nvPr/>
        </p:nvPicPr>
        <p:blipFill rotWithShape="1">
          <a:blip r:embed="rId5">
            <a:extLst>
              <a:ext uri="{28A0092B-C50C-407E-A947-70E740481C1C}">
                <a14:useLocalDpi xmlns:a14="http://schemas.microsoft.com/office/drawing/2010/main" val="0"/>
              </a:ext>
            </a:extLst>
          </a:blip>
          <a:srcRect l="10454" r="8534"/>
          <a:stretch/>
        </p:blipFill>
        <p:spPr>
          <a:xfrm>
            <a:off x="9144000" y="6054156"/>
            <a:ext cx="8634964" cy="3091468"/>
          </a:xfrm>
          <a:prstGeom prst="rect">
            <a:avLst/>
          </a:prstGeom>
        </p:spPr>
      </p:pic>
      <mc:AlternateContent xmlns:mc="http://schemas.openxmlformats.org/markup-compatibility/2006" xmlns:p14="http://schemas.microsoft.com/office/powerpoint/2010/main">
        <mc:Choice Requires="p14">
          <p:contentPart p14:bwMode="auto" r:id="rId6">
            <p14:nvContentPartPr>
              <p14:cNvPr id="48" name="Ink 47">
                <a:extLst>
                  <a:ext uri="{FF2B5EF4-FFF2-40B4-BE49-F238E27FC236}">
                    <a16:creationId xmlns:a16="http://schemas.microsoft.com/office/drawing/2014/main" id="{D4DDBFF2-B9A4-98EC-E9FD-20543640C1D5}"/>
                  </a:ext>
                </a:extLst>
              </p14:cNvPr>
              <p14:cNvContentPartPr/>
              <p14:nvPr/>
            </p14:nvContentPartPr>
            <p14:xfrm>
              <a:off x="1791573" y="4541400"/>
              <a:ext cx="1466280" cy="28440"/>
            </p14:xfrm>
          </p:contentPart>
        </mc:Choice>
        <mc:Fallback xmlns="">
          <p:pic>
            <p:nvPicPr>
              <p:cNvPr id="48" name="Ink 47">
                <a:extLst>
                  <a:ext uri="{FF2B5EF4-FFF2-40B4-BE49-F238E27FC236}">
                    <a16:creationId xmlns:a16="http://schemas.microsoft.com/office/drawing/2014/main" id="{D4DDBFF2-B9A4-98EC-E9FD-20543640C1D5}"/>
                  </a:ext>
                </a:extLst>
              </p:cNvPr>
              <p:cNvPicPr/>
              <p:nvPr/>
            </p:nvPicPr>
            <p:blipFill>
              <a:blip r:embed="rId7"/>
              <a:stretch>
                <a:fillRect/>
              </a:stretch>
            </p:blipFill>
            <p:spPr>
              <a:xfrm>
                <a:off x="1737933" y="4433400"/>
                <a:ext cx="157392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9" name="Ink 48">
                <a:extLst>
                  <a:ext uri="{FF2B5EF4-FFF2-40B4-BE49-F238E27FC236}">
                    <a16:creationId xmlns:a16="http://schemas.microsoft.com/office/drawing/2014/main" id="{BB28A000-5CFE-B832-2714-DF79CA3B5137}"/>
                  </a:ext>
                </a:extLst>
              </p14:cNvPr>
              <p14:cNvContentPartPr/>
              <p14:nvPr/>
            </p14:nvContentPartPr>
            <p14:xfrm>
              <a:off x="3609573" y="5735520"/>
              <a:ext cx="1465200" cy="83160"/>
            </p14:xfrm>
          </p:contentPart>
        </mc:Choice>
        <mc:Fallback xmlns="">
          <p:pic>
            <p:nvPicPr>
              <p:cNvPr id="49" name="Ink 48">
                <a:extLst>
                  <a:ext uri="{FF2B5EF4-FFF2-40B4-BE49-F238E27FC236}">
                    <a16:creationId xmlns:a16="http://schemas.microsoft.com/office/drawing/2014/main" id="{BB28A000-5CFE-B832-2714-DF79CA3B5137}"/>
                  </a:ext>
                </a:extLst>
              </p:cNvPr>
              <p:cNvPicPr/>
              <p:nvPr/>
            </p:nvPicPr>
            <p:blipFill>
              <a:blip r:embed="rId9"/>
              <a:stretch>
                <a:fillRect/>
              </a:stretch>
            </p:blipFill>
            <p:spPr>
              <a:xfrm>
                <a:off x="3555933" y="5627880"/>
                <a:ext cx="157284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0" name="Ink 49">
                <a:extLst>
                  <a:ext uri="{FF2B5EF4-FFF2-40B4-BE49-F238E27FC236}">
                    <a16:creationId xmlns:a16="http://schemas.microsoft.com/office/drawing/2014/main" id="{A77C6711-F0C4-7F19-A70F-6EF1D8839503}"/>
                  </a:ext>
                </a:extLst>
              </p14:cNvPr>
              <p14:cNvContentPartPr/>
              <p14:nvPr/>
            </p14:nvContentPartPr>
            <p14:xfrm>
              <a:off x="4775613" y="7074000"/>
              <a:ext cx="947160" cy="5400"/>
            </p14:xfrm>
          </p:contentPart>
        </mc:Choice>
        <mc:Fallback xmlns="">
          <p:pic>
            <p:nvPicPr>
              <p:cNvPr id="50" name="Ink 49">
                <a:extLst>
                  <a:ext uri="{FF2B5EF4-FFF2-40B4-BE49-F238E27FC236}">
                    <a16:creationId xmlns:a16="http://schemas.microsoft.com/office/drawing/2014/main" id="{A77C6711-F0C4-7F19-A70F-6EF1D8839503}"/>
                  </a:ext>
                </a:extLst>
              </p:cNvPr>
              <p:cNvPicPr/>
              <p:nvPr/>
            </p:nvPicPr>
            <p:blipFill>
              <a:blip r:embed="rId11"/>
              <a:stretch>
                <a:fillRect/>
              </a:stretch>
            </p:blipFill>
            <p:spPr>
              <a:xfrm>
                <a:off x="4721613" y="6966360"/>
                <a:ext cx="1054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1" name="Ink 50">
                <a:extLst>
                  <a:ext uri="{FF2B5EF4-FFF2-40B4-BE49-F238E27FC236}">
                    <a16:creationId xmlns:a16="http://schemas.microsoft.com/office/drawing/2014/main" id="{DB56D903-EFCB-FCDF-75B5-133B5CE0E096}"/>
                  </a:ext>
                </a:extLst>
              </p14:cNvPr>
              <p14:cNvContentPartPr/>
              <p14:nvPr/>
            </p14:nvContentPartPr>
            <p14:xfrm>
              <a:off x="1694733" y="7057800"/>
              <a:ext cx="804600" cy="5040"/>
            </p14:xfrm>
          </p:contentPart>
        </mc:Choice>
        <mc:Fallback xmlns="">
          <p:pic>
            <p:nvPicPr>
              <p:cNvPr id="51" name="Ink 50">
                <a:extLst>
                  <a:ext uri="{FF2B5EF4-FFF2-40B4-BE49-F238E27FC236}">
                    <a16:creationId xmlns:a16="http://schemas.microsoft.com/office/drawing/2014/main" id="{DB56D903-EFCB-FCDF-75B5-133B5CE0E096}"/>
                  </a:ext>
                </a:extLst>
              </p:cNvPr>
              <p:cNvPicPr/>
              <p:nvPr/>
            </p:nvPicPr>
            <p:blipFill>
              <a:blip r:embed="rId13"/>
              <a:stretch>
                <a:fillRect/>
              </a:stretch>
            </p:blipFill>
            <p:spPr>
              <a:xfrm>
                <a:off x="1640733" y="6949800"/>
                <a:ext cx="91224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52" name="Ink 51">
                <a:extLst>
                  <a:ext uri="{FF2B5EF4-FFF2-40B4-BE49-F238E27FC236}">
                    <a16:creationId xmlns:a16="http://schemas.microsoft.com/office/drawing/2014/main" id="{A85B14DD-4891-A2FB-8F3A-5AD8FC288CCF}"/>
                  </a:ext>
                </a:extLst>
              </p14:cNvPr>
              <p14:cNvContentPartPr/>
              <p14:nvPr/>
            </p14:nvContentPartPr>
            <p14:xfrm>
              <a:off x="3782733" y="8538664"/>
              <a:ext cx="1904040" cy="47520"/>
            </p14:xfrm>
          </p:contentPart>
        </mc:Choice>
        <mc:Fallback xmlns="">
          <p:pic>
            <p:nvPicPr>
              <p:cNvPr id="52" name="Ink 51">
                <a:extLst>
                  <a:ext uri="{FF2B5EF4-FFF2-40B4-BE49-F238E27FC236}">
                    <a16:creationId xmlns:a16="http://schemas.microsoft.com/office/drawing/2014/main" id="{A85B14DD-4891-A2FB-8F3A-5AD8FC288CCF}"/>
                  </a:ext>
                </a:extLst>
              </p:cNvPr>
              <p:cNvPicPr/>
              <p:nvPr/>
            </p:nvPicPr>
            <p:blipFill>
              <a:blip r:embed="rId15"/>
              <a:stretch>
                <a:fillRect/>
              </a:stretch>
            </p:blipFill>
            <p:spPr>
              <a:xfrm>
                <a:off x="3729093" y="8430664"/>
                <a:ext cx="20116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54" name="Ink 53">
                <a:extLst>
                  <a:ext uri="{FF2B5EF4-FFF2-40B4-BE49-F238E27FC236}">
                    <a16:creationId xmlns:a16="http://schemas.microsoft.com/office/drawing/2014/main" id="{9921A805-DAB0-DC5B-0DE8-F0390ACC1834}"/>
                  </a:ext>
                </a:extLst>
              </p14:cNvPr>
              <p14:cNvContentPartPr/>
              <p14:nvPr/>
            </p14:nvContentPartPr>
            <p14:xfrm>
              <a:off x="9747933" y="6471669"/>
              <a:ext cx="6791400" cy="248400"/>
            </p14:xfrm>
          </p:contentPart>
        </mc:Choice>
        <mc:Fallback xmlns="">
          <p:pic>
            <p:nvPicPr>
              <p:cNvPr id="54" name="Ink 53">
                <a:extLst>
                  <a:ext uri="{FF2B5EF4-FFF2-40B4-BE49-F238E27FC236}">
                    <a16:creationId xmlns:a16="http://schemas.microsoft.com/office/drawing/2014/main" id="{9921A805-DAB0-DC5B-0DE8-F0390ACC1834}"/>
                  </a:ext>
                </a:extLst>
              </p:cNvPr>
              <p:cNvPicPr/>
              <p:nvPr/>
            </p:nvPicPr>
            <p:blipFill>
              <a:blip r:embed="rId17"/>
              <a:stretch>
                <a:fillRect/>
              </a:stretch>
            </p:blipFill>
            <p:spPr>
              <a:xfrm>
                <a:off x="9693933" y="6363669"/>
                <a:ext cx="6899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5" name="Ink 54">
                <a:extLst>
                  <a:ext uri="{FF2B5EF4-FFF2-40B4-BE49-F238E27FC236}">
                    <a16:creationId xmlns:a16="http://schemas.microsoft.com/office/drawing/2014/main" id="{44806038-C61D-02EF-E078-8D5ECD1A59BF}"/>
                  </a:ext>
                </a:extLst>
              </p14:cNvPr>
              <p14:cNvContentPartPr/>
              <p14:nvPr/>
            </p14:nvContentPartPr>
            <p14:xfrm>
              <a:off x="13440093" y="3303992"/>
              <a:ext cx="962280" cy="82440"/>
            </p14:xfrm>
          </p:contentPart>
        </mc:Choice>
        <mc:Fallback xmlns="">
          <p:pic>
            <p:nvPicPr>
              <p:cNvPr id="55" name="Ink 54">
                <a:extLst>
                  <a:ext uri="{FF2B5EF4-FFF2-40B4-BE49-F238E27FC236}">
                    <a16:creationId xmlns:a16="http://schemas.microsoft.com/office/drawing/2014/main" id="{44806038-C61D-02EF-E078-8D5ECD1A59BF}"/>
                  </a:ext>
                </a:extLst>
              </p:cNvPr>
              <p:cNvPicPr/>
              <p:nvPr/>
            </p:nvPicPr>
            <p:blipFill>
              <a:blip r:embed="rId19"/>
              <a:stretch>
                <a:fillRect/>
              </a:stretch>
            </p:blipFill>
            <p:spPr>
              <a:xfrm>
                <a:off x="13386093" y="3196352"/>
                <a:ext cx="1069920" cy="298080"/>
              </a:xfrm>
              <a:prstGeom prst="rect">
                <a:avLst/>
              </a:prstGeom>
            </p:spPr>
          </p:pic>
        </mc:Fallback>
      </mc:AlternateContent>
      <p:sp>
        <p:nvSpPr>
          <p:cNvPr id="4" name="Footer Placeholder 3">
            <a:extLst>
              <a:ext uri="{FF2B5EF4-FFF2-40B4-BE49-F238E27FC236}">
                <a16:creationId xmlns:a16="http://schemas.microsoft.com/office/drawing/2014/main" id="{25D725CE-BC3C-E58F-C19F-D43BB0D46739}"/>
              </a:ext>
            </a:extLst>
          </p:cNvPr>
          <p:cNvSpPr>
            <a:spLocks noGrp="1"/>
          </p:cNvSpPr>
          <p:nvPr>
            <p:ph type="ftr" sz="quarter" idx="11"/>
          </p:nvPr>
        </p:nvSpPr>
        <p:spPr>
          <a:xfrm>
            <a:off x="16331164" y="9783209"/>
            <a:ext cx="2895600" cy="365125"/>
          </a:xfrm>
        </p:spPr>
        <p:txBody>
          <a:bodyPr/>
          <a:lstStyle/>
          <a:p>
            <a:r>
              <a:rPr lang="en-US" dirty="0"/>
              <a:t>1</a:t>
            </a:r>
          </a:p>
        </p:txBody>
      </p:sp>
    </p:spTree>
    <p:extLst>
      <p:ext uri="{BB962C8B-B14F-4D97-AF65-F5344CB8AC3E}">
        <p14:creationId xmlns:p14="http://schemas.microsoft.com/office/powerpoint/2010/main" val="1330104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Freeform 2"/>
          <p:cNvSpPr/>
          <p:nvPr/>
        </p:nvSpPr>
        <p:spPr>
          <a:xfrm>
            <a:off x="0" y="8222925"/>
            <a:ext cx="18288000" cy="3083814"/>
          </a:xfrm>
          <a:custGeom>
            <a:avLst/>
            <a:gdLst/>
            <a:ahLst/>
            <a:cxnLst/>
            <a:rect l="l" t="t" r="r" b="b"/>
            <a:pathLst>
              <a:path w="18288000" h="3083814">
                <a:moveTo>
                  <a:pt x="0" y="0"/>
                </a:moveTo>
                <a:lnTo>
                  <a:pt x="18288000" y="0"/>
                </a:lnTo>
                <a:lnTo>
                  <a:pt x="18288000" y="3083814"/>
                </a:lnTo>
                <a:lnTo>
                  <a:pt x="0" y="3083814"/>
                </a:lnTo>
                <a:lnTo>
                  <a:pt x="0" y="0"/>
                </a:lnTo>
                <a:close/>
              </a:path>
            </a:pathLst>
          </a:custGeom>
          <a:blipFill>
            <a:blip r:embed="rId2"/>
            <a:stretch>
              <a:fillRect t="-6338" b="-6338"/>
            </a:stretch>
          </a:blipFill>
        </p:spPr>
        <p:txBody>
          <a:bodyPr/>
          <a:lstStyle/>
          <a:p>
            <a:endParaRPr lang="en-US" dirty="0"/>
          </a:p>
        </p:txBody>
      </p:sp>
      <p:sp>
        <p:nvSpPr>
          <p:cNvPr id="3" name="Freeform 3"/>
          <p:cNvSpPr/>
          <p:nvPr/>
        </p:nvSpPr>
        <p:spPr>
          <a:xfrm>
            <a:off x="1028700" y="1028700"/>
            <a:ext cx="4798038" cy="3718480"/>
          </a:xfrm>
          <a:custGeom>
            <a:avLst/>
            <a:gdLst/>
            <a:ahLst/>
            <a:cxnLst/>
            <a:rect l="l" t="t" r="r" b="b"/>
            <a:pathLst>
              <a:path w="4798038" h="3718480">
                <a:moveTo>
                  <a:pt x="0" y="0"/>
                </a:moveTo>
                <a:lnTo>
                  <a:pt x="4798038" y="0"/>
                </a:lnTo>
                <a:lnTo>
                  <a:pt x="4798038" y="3718480"/>
                </a:lnTo>
                <a:lnTo>
                  <a:pt x="0" y="3718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4" name="Group 4"/>
          <p:cNvGrpSpPr/>
          <p:nvPr/>
        </p:nvGrpSpPr>
        <p:grpSpPr>
          <a:xfrm>
            <a:off x="12106603" y="879955"/>
            <a:ext cx="5152697" cy="4114800"/>
            <a:chOff x="0" y="0"/>
            <a:chExt cx="1357089" cy="1083733"/>
          </a:xfrm>
        </p:grpSpPr>
        <p:sp>
          <p:nvSpPr>
            <p:cNvPr id="5" name="Freeform 5"/>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6" name="TextBox 6"/>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6761865" y="879955"/>
            <a:ext cx="5152697" cy="4114800"/>
            <a:chOff x="0" y="0"/>
            <a:chExt cx="1357089" cy="1083733"/>
          </a:xfrm>
        </p:grpSpPr>
        <p:sp>
          <p:nvSpPr>
            <p:cNvPr id="8" name="Freeform 8"/>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9" name="TextBox 9"/>
            <p:cNvSpPr txBox="1"/>
            <p:nvPr/>
          </p:nvSpPr>
          <p:spPr>
            <a:xfrm>
              <a:off x="42764" y="154730"/>
              <a:ext cx="1246911" cy="850900"/>
            </a:xfrm>
            <a:prstGeom prst="rect">
              <a:avLst/>
            </a:prstGeom>
          </p:spPr>
          <p:txBody>
            <a:bodyPr lIns="50800" tIns="50800" rIns="50800" bIns="50800" rtlCol="0" anchor="ctr"/>
            <a:lstStyle/>
            <a:p>
              <a:pPr algn="ctr">
                <a:lnSpc>
                  <a:spcPts val="2939"/>
                </a:lnSpc>
              </a:pPr>
              <a:r>
                <a:rPr lang="en-US" sz="2400" dirty="0">
                  <a:solidFill>
                    <a:srgbClr val="7EAF94"/>
                  </a:solidFill>
                  <a:latin typeface="Canva Sans Bold"/>
                </a:rPr>
                <a:t>Exploring Linguistic Discourse and Potential Biases</a:t>
              </a:r>
            </a:p>
            <a:p>
              <a:pPr marL="453388" lvl="1" indent="-226694">
                <a:lnSpc>
                  <a:spcPts val="2939"/>
                </a:lnSpc>
                <a:buFont typeface="Arial"/>
                <a:buChar char="•"/>
              </a:pPr>
              <a:r>
                <a:rPr lang="en-US" sz="2099" dirty="0">
                  <a:solidFill>
                    <a:srgbClr val="FFFFFF"/>
                  </a:solidFill>
                  <a:latin typeface="Canva Sans"/>
                </a:rPr>
                <a:t>Investigate </a:t>
              </a:r>
              <a:r>
                <a:rPr lang="en-US" sz="2099" dirty="0">
                  <a:solidFill>
                    <a:srgbClr val="0070C0"/>
                  </a:solidFill>
                  <a:latin typeface="Canva Sans"/>
                </a:rPr>
                <a:t>adjectives</a:t>
              </a:r>
              <a:r>
                <a:rPr lang="en-US" sz="2099" dirty="0">
                  <a:solidFill>
                    <a:srgbClr val="FFFFFF"/>
                  </a:solidFill>
                  <a:latin typeface="Canva Sans"/>
                </a:rPr>
                <a:t> used when acknowledging female vs. male supervisors</a:t>
              </a:r>
            </a:p>
            <a:p>
              <a:pPr marL="453388" lvl="1" indent="-226694">
                <a:lnSpc>
                  <a:spcPts val="2939"/>
                </a:lnSpc>
                <a:buFont typeface="Arial"/>
                <a:buChar char="•"/>
              </a:pPr>
              <a:r>
                <a:rPr lang="en-US" sz="2099" dirty="0">
                  <a:solidFill>
                    <a:srgbClr val="FFFFFF"/>
                  </a:solidFill>
                  <a:latin typeface="Canva Sans"/>
                </a:rPr>
                <a:t>Analyze whether </a:t>
              </a:r>
              <a:r>
                <a:rPr lang="en-US" sz="2099" dirty="0">
                  <a:solidFill>
                    <a:srgbClr val="0070C0"/>
                  </a:solidFill>
                  <a:latin typeface="Canva Sans"/>
                </a:rPr>
                <a:t>certain adjectives exhibit gender-associated patterns</a:t>
              </a:r>
            </a:p>
            <a:p>
              <a:pPr marL="453388" lvl="1" indent="-226694">
                <a:lnSpc>
                  <a:spcPts val="2939"/>
                </a:lnSpc>
                <a:buFont typeface="Arial"/>
                <a:buChar char="•"/>
              </a:pPr>
              <a:r>
                <a:rPr lang="en-US" sz="2099" dirty="0">
                  <a:solidFill>
                    <a:srgbClr val="FFFFFF"/>
                  </a:solidFill>
                  <a:latin typeface="Canva Sans"/>
                </a:rPr>
                <a:t>Examine </a:t>
              </a:r>
              <a:r>
                <a:rPr lang="en-US" sz="2099" dirty="0">
                  <a:solidFill>
                    <a:srgbClr val="0070C0"/>
                  </a:solidFill>
                  <a:latin typeface="Canva Sans"/>
                </a:rPr>
                <a:t>potential biases in expressions of gratitude</a:t>
              </a:r>
            </a:p>
            <a:p>
              <a:pPr algn="ctr">
                <a:lnSpc>
                  <a:spcPts val="2939"/>
                </a:lnSpc>
                <a:spcBef>
                  <a:spcPct val="0"/>
                </a:spcBef>
              </a:pPr>
              <a:endParaRPr lang="en-US" sz="2099" dirty="0">
                <a:solidFill>
                  <a:srgbClr val="FFFFFF"/>
                </a:solidFill>
                <a:latin typeface="Canva Sans"/>
              </a:endParaRPr>
            </a:p>
          </p:txBody>
        </p:sp>
      </p:grpSp>
      <p:grpSp>
        <p:nvGrpSpPr>
          <p:cNvPr id="10" name="Group 10"/>
          <p:cNvGrpSpPr/>
          <p:nvPr/>
        </p:nvGrpSpPr>
        <p:grpSpPr>
          <a:xfrm>
            <a:off x="12106603" y="5292245"/>
            <a:ext cx="5152697" cy="4114800"/>
            <a:chOff x="0" y="0"/>
            <a:chExt cx="1357089" cy="1083733"/>
          </a:xfrm>
        </p:grpSpPr>
        <p:sp>
          <p:nvSpPr>
            <p:cNvPr id="11" name="Freeform 11"/>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6761865" y="5292245"/>
            <a:ext cx="5152697" cy="4114800"/>
            <a:chOff x="0" y="0"/>
            <a:chExt cx="1357089" cy="1083733"/>
          </a:xfrm>
        </p:grpSpPr>
        <p:sp>
          <p:nvSpPr>
            <p:cNvPr id="14" name="Freeform 14"/>
            <p:cNvSpPr/>
            <p:nvPr/>
          </p:nvSpPr>
          <p:spPr>
            <a:xfrm>
              <a:off x="0" y="0"/>
              <a:ext cx="1357089" cy="1083733"/>
            </a:xfrm>
            <a:custGeom>
              <a:avLst/>
              <a:gdLst/>
              <a:ahLst/>
              <a:cxnLst/>
              <a:rect l="l" t="t" r="r" b="b"/>
              <a:pathLst>
                <a:path w="1357089" h="1083733">
                  <a:moveTo>
                    <a:pt x="76627" y="0"/>
                  </a:moveTo>
                  <a:lnTo>
                    <a:pt x="1280462" y="0"/>
                  </a:lnTo>
                  <a:cubicBezTo>
                    <a:pt x="1300785" y="0"/>
                    <a:pt x="1320275" y="8073"/>
                    <a:pt x="1334645" y="22444"/>
                  </a:cubicBezTo>
                  <a:cubicBezTo>
                    <a:pt x="1349016" y="36814"/>
                    <a:pt x="1357089" y="56305"/>
                    <a:pt x="1357089" y="76627"/>
                  </a:cubicBezTo>
                  <a:lnTo>
                    <a:pt x="1357089" y="1007106"/>
                  </a:lnTo>
                  <a:cubicBezTo>
                    <a:pt x="1357089" y="1049426"/>
                    <a:pt x="1322782" y="1083733"/>
                    <a:pt x="1280462" y="1083733"/>
                  </a:cubicBezTo>
                  <a:lnTo>
                    <a:pt x="76627" y="1083733"/>
                  </a:lnTo>
                  <a:cubicBezTo>
                    <a:pt x="34307" y="1083733"/>
                    <a:pt x="0" y="1049426"/>
                    <a:pt x="0" y="1007106"/>
                  </a:cubicBezTo>
                  <a:lnTo>
                    <a:pt x="0" y="76627"/>
                  </a:lnTo>
                  <a:cubicBezTo>
                    <a:pt x="0" y="34307"/>
                    <a:pt x="34307" y="0"/>
                    <a:pt x="76627" y="0"/>
                  </a:cubicBezTo>
                  <a:close/>
                </a:path>
              </a:pathLst>
            </a:custGeom>
            <a:solidFill>
              <a:srgbClr val="2A1E50"/>
            </a:solidFill>
          </p:spPr>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229062" y="1989221"/>
            <a:ext cx="6990927" cy="2415033"/>
          </a:xfrm>
          <a:prstGeom prst="rect">
            <a:avLst/>
          </a:prstGeom>
        </p:spPr>
        <p:txBody>
          <a:bodyPr lIns="0" tIns="0" rIns="0" bIns="0" rtlCol="0" anchor="t">
            <a:spAutoFit/>
          </a:bodyPr>
          <a:lstStyle/>
          <a:p>
            <a:pPr marL="0" lvl="0" indent="0" algn="ctr">
              <a:lnSpc>
                <a:spcPts val="8932"/>
              </a:lnSpc>
            </a:pPr>
            <a:r>
              <a:rPr lang="en-US" sz="11165" spc="334" dirty="0">
                <a:solidFill>
                  <a:srgbClr val="C94741"/>
                </a:solidFill>
                <a:latin typeface="Moonlight"/>
              </a:rPr>
              <a:t>Future Directions</a:t>
            </a:r>
          </a:p>
        </p:txBody>
      </p:sp>
      <p:sp>
        <p:nvSpPr>
          <p:cNvPr id="17" name="TextBox 17"/>
          <p:cNvSpPr txBox="1"/>
          <p:nvPr/>
        </p:nvSpPr>
        <p:spPr>
          <a:xfrm>
            <a:off x="7921676" y="416719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 1</a:t>
            </a:r>
          </a:p>
        </p:txBody>
      </p:sp>
      <p:sp>
        <p:nvSpPr>
          <p:cNvPr id="18" name="TextBox 18"/>
          <p:cNvSpPr txBox="1"/>
          <p:nvPr/>
        </p:nvSpPr>
        <p:spPr>
          <a:xfrm>
            <a:off x="7921676" y="857364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3</a:t>
            </a:r>
          </a:p>
        </p:txBody>
      </p:sp>
      <p:sp>
        <p:nvSpPr>
          <p:cNvPr id="19" name="TextBox 19"/>
          <p:cNvSpPr txBox="1"/>
          <p:nvPr/>
        </p:nvSpPr>
        <p:spPr>
          <a:xfrm>
            <a:off x="13286099" y="416719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 2</a:t>
            </a:r>
          </a:p>
        </p:txBody>
      </p:sp>
      <p:sp>
        <p:nvSpPr>
          <p:cNvPr id="20" name="TextBox 20"/>
          <p:cNvSpPr txBox="1"/>
          <p:nvPr/>
        </p:nvSpPr>
        <p:spPr>
          <a:xfrm>
            <a:off x="13286099" y="8573640"/>
            <a:ext cx="3517414" cy="457835"/>
          </a:xfrm>
          <a:prstGeom prst="rect">
            <a:avLst/>
          </a:prstGeom>
        </p:spPr>
        <p:txBody>
          <a:bodyPr lIns="0" tIns="0" rIns="0" bIns="0" rtlCol="0" anchor="t">
            <a:spAutoFit/>
          </a:bodyPr>
          <a:lstStyle/>
          <a:p>
            <a:pPr algn="r">
              <a:lnSpc>
                <a:spcPts val="3640"/>
              </a:lnSpc>
            </a:pPr>
            <a:r>
              <a:rPr lang="en-US" sz="2600" spc="-26">
                <a:solidFill>
                  <a:srgbClr val="FFFFFF"/>
                </a:solidFill>
                <a:latin typeface="Poppins"/>
              </a:rPr>
              <a:t> 4</a:t>
            </a:r>
          </a:p>
        </p:txBody>
      </p:sp>
      <p:sp>
        <p:nvSpPr>
          <p:cNvPr id="21" name="TextBox 21"/>
          <p:cNvSpPr txBox="1"/>
          <p:nvPr/>
        </p:nvSpPr>
        <p:spPr>
          <a:xfrm>
            <a:off x="12106604" y="1107285"/>
            <a:ext cx="4846776" cy="3948838"/>
          </a:xfrm>
          <a:prstGeom prst="rect">
            <a:avLst/>
          </a:prstGeom>
        </p:spPr>
        <p:txBody>
          <a:bodyPr wrap="square" lIns="0" tIns="0" rIns="0" bIns="0" rtlCol="0" anchor="t">
            <a:spAutoFit/>
          </a:bodyPr>
          <a:lstStyle/>
          <a:p>
            <a:pPr algn="ctr">
              <a:lnSpc>
                <a:spcPts val="3079"/>
              </a:lnSpc>
            </a:pPr>
            <a:r>
              <a:rPr lang="en-US" sz="2400" dirty="0">
                <a:solidFill>
                  <a:srgbClr val="7EAF94"/>
                </a:solidFill>
                <a:latin typeface="Canva Sans Bold"/>
              </a:rPr>
              <a:t>Tracking Language Evolution Over Time</a:t>
            </a:r>
          </a:p>
          <a:p>
            <a:pPr marL="474978" lvl="1" indent="-237489">
              <a:lnSpc>
                <a:spcPts val="3079"/>
              </a:lnSpc>
              <a:buFont typeface="Arial"/>
              <a:buChar char="•"/>
            </a:pPr>
            <a:r>
              <a:rPr lang="en-US" sz="2199" dirty="0">
                <a:solidFill>
                  <a:srgbClr val="FFFFFF"/>
                </a:solidFill>
                <a:latin typeface="Canva Sans"/>
              </a:rPr>
              <a:t>Study the evolution of language in acknowledgment sections over the years</a:t>
            </a:r>
          </a:p>
          <a:p>
            <a:pPr marL="474978" lvl="1" indent="-237489">
              <a:lnSpc>
                <a:spcPts val="3079"/>
              </a:lnSpc>
              <a:buFont typeface="Arial"/>
              <a:buChar char="•"/>
            </a:pPr>
            <a:r>
              <a:rPr lang="en-US" sz="2199" dirty="0">
                <a:solidFill>
                  <a:srgbClr val="FFFFFF"/>
                </a:solidFill>
                <a:latin typeface="Canva Sans"/>
              </a:rPr>
              <a:t>Analyze </a:t>
            </a:r>
            <a:r>
              <a:rPr lang="en-US" sz="2199" dirty="0">
                <a:solidFill>
                  <a:srgbClr val="0070C0"/>
                </a:solidFill>
                <a:latin typeface="Canva Sans"/>
              </a:rPr>
              <a:t>shifts in expressions of gratitude and recognition</a:t>
            </a:r>
          </a:p>
          <a:p>
            <a:pPr marL="474978" lvl="1" indent="-237489">
              <a:lnSpc>
                <a:spcPts val="3079"/>
              </a:lnSpc>
              <a:buFont typeface="Arial"/>
              <a:buChar char="•"/>
            </a:pPr>
            <a:r>
              <a:rPr lang="en-US" sz="2199" dirty="0">
                <a:solidFill>
                  <a:srgbClr val="FFFFFF"/>
                </a:solidFill>
                <a:latin typeface="Canva Sans"/>
              </a:rPr>
              <a:t>Uncover </a:t>
            </a:r>
            <a:r>
              <a:rPr lang="en-US" sz="2199" dirty="0">
                <a:solidFill>
                  <a:srgbClr val="0070C0"/>
                </a:solidFill>
                <a:latin typeface="Canva Sans"/>
              </a:rPr>
              <a:t>linguistic trends </a:t>
            </a:r>
            <a:r>
              <a:rPr lang="en-US" sz="2199" dirty="0">
                <a:solidFill>
                  <a:srgbClr val="FFFFFF"/>
                </a:solidFill>
                <a:latin typeface="Canva Sans"/>
              </a:rPr>
              <a:t>and </a:t>
            </a:r>
            <a:r>
              <a:rPr lang="en-US" sz="2199" dirty="0">
                <a:solidFill>
                  <a:srgbClr val="0070C0"/>
                </a:solidFill>
                <a:latin typeface="Canva Sans"/>
              </a:rPr>
              <a:t>changes in academic writing</a:t>
            </a:r>
          </a:p>
          <a:p>
            <a:pPr>
              <a:lnSpc>
                <a:spcPts val="3079"/>
              </a:lnSpc>
              <a:spcBef>
                <a:spcPct val="0"/>
              </a:spcBef>
            </a:pPr>
            <a:endParaRPr lang="en-US" sz="2199" dirty="0">
              <a:solidFill>
                <a:srgbClr val="FFFFFF"/>
              </a:solidFill>
              <a:latin typeface="Canva Sans"/>
            </a:endParaRPr>
          </a:p>
        </p:txBody>
      </p:sp>
      <p:sp>
        <p:nvSpPr>
          <p:cNvPr id="22" name="TextBox 22"/>
          <p:cNvSpPr txBox="1"/>
          <p:nvPr/>
        </p:nvSpPr>
        <p:spPr>
          <a:xfrm>
            <a:off x="6847735" y="5825852"/>
            <a:ext cx="4887364" cy="2490041"/>
          </a:xfrm>
          <a:prstGeom prst="rect">
            <a:avLst/>
          </a:prstGeom>
        </p:spPr>
        <p:txBody>
          <a:bodyPr lIns="0" tIns="0" rIns="0" bIns="0" rtlCol="0" anchor="t">
            <a:spAutoFit/>
          </a:bodyPr>
          <a:lstStyle/>
          <a:p>
            <a:pPr algn="ctr">
              <a:lnSpc>
                <a:spcPts val="2805"/>
              </a:lnSpc>
            </a:pPr>
            <a:r>
              <a:rPr lang="en-US" sz="2400" dirty="0">
                <a:solidFill>
                  <a:srgbClr val="7EAF94"/>
                </a:solidFill>
                <a:latin typeface="Canva Sans Bold"/>
              </a:rPr>
              <a:t>Correlation with Academic Achievements</a:t>
            </a:r>
          </a:p>
          <a:p>
            <a:pPr marL="432657" lvl="1" indent="-216329">
              <a:lnSpc>
                <a:spcPts val="2805"/>
              </a:lnSpc>
              <a:buFont typeface="Arial"/>
              <a:buChar char="•"/>
            </a:pPr>
            <a:r>
              <a:rPr lang="en-US" sz="2003" dirty="0">
                <a:solidFill>
                  <a:srgbClr val="FFFFFF"/>
                </a:solidFill>
                <a:latin typeface="Canva Sans"/>
              </a:rPr>
              <a:t>Investigate the connection between acknowledgment section vocabulary and academic success</a:t>
            </a:r>
          </a:p>
          <a:p>
            <a:pPr marL="432657" lvl="1" indent="-216329">
              <a:lnSpc>
                <a:spcPts val="2805"/>
              </a:lnSpc>
              <a:buFont typeface="Arial"/>
              <a:buChar char="•"/>
            </a:pPr>
            <a:r>
              <a:rPr lang="en-US" sz="2003" dirty="0">
                <a:solidFill>
                  <a:srgbClr val="FFFFFF"/>
                </a:solidFill>
                <a:latin typeface="Canva Sans"/>
              </a:rPr>
              <a:t>Identify specific </a:t>
            </a:r>
            <a:r>
              <a:rPr lang="en-US" sz="2003" dirty="0">
                <a:solidFill>
                  <a:srgbClr val="0070C0"/>
                </a:solidFill>
                <a:latin typeface="Canva Sans"/>
              </a:rPr>
              <a:t>vocabularies linked to subsequent </a:t>
            </a:r>
            <a:r>
              <a:rPr lang="en-US" sz="2003" dirty="0">
                <a:solidFill>
                  <a:schemeClr val="accent1"/>
                </a:solidFill>
                <a:latin typeface="Canva Sans"/>
              </a:rPr>
              <a:t>citation recognition</a:t>
            </a:r>
          </a:p>
        </p:txBody>
      </p:sp>
      <p:sp>
        <p:nvSpPr>
          <p:cNvPr id="23" name="TextBox 23"/>
          <p:cNvSpPr txBox="1"/>
          <p:nvPr/>
        </p:nvSpPr>
        <p:spPr>
          <a:xfrm>
            <a:off x="12268200" y="5519733"/>
            <a:ext cx="4800600" cy="3551550"/>
          </a:xfrm>
          <a:prstGeom prst="rect">
            <a:avLst/>
          </a:prstGeom>
        </p:spPr>
        <p:txBody>
          <a:bodyPr wrap="square" lIns="0" tIns="0" rIns="0" bIns="0" rtlCol="0" anchor="t">
            <a:spAutoFit/>
          </a:bodyPr>
          <a:lstStyle/>
          <a:p>
            <a:pPr algn="ctr">
              <a:lnSpc>
                <a:spcPts val="3088"/>
              </a:lnSpc>
            </a:pPr>
            <a:r>
              <a:rPr lang="en-US" sz="2400" dirty="0">
                <a:solidFill>
                  <a:srgbClr val="7EAF94"/>
                </a:solidFill>
                <a:latin typeface="Canva Sans Bold"/>
              </a:rPr>
              <a:t>Discerning Variations Across Disciplines and Languages</a:t>
            </a:r>
          </a:p>
          <a:p>
            <a:pPr marL="476325" lvl="1" indent="-238163">
              <a:lnSpc>
                <a:spcPts val="3088"/>
              </a:lnSpc>
              <a:buFont typeface="Arial"/>
              <a:buChar char="•"/>
            </a:pPr>
            <a:r>
              <a:rPr lang="en-US" sz="2206" dirty="0">
                <a:solidFill>
                  <a:srgbClr val="FFFFFF"/>
                </a:solidFill>
                <a:latin typeface="Canva Sans"/>
              </a:rPr>
              <a:t>Explore variations in acknowledgments across diverse academic fields</a:t>
            </a:r>
          </a:p>
          <a:p>
            <a:pPr marL="476325" lvl="1" indent="-238163">
              <a:lnSpc>
                <a:spcPts val="3088"/>
              </a:lnSpc>
              <a:buFont typeface="Arial"/>
              <a:buChar char="•"/>
            </a:pPr>
            <a:r>
              <a:rPr lang="en-US" sz="2206" dirty="0">
                <a:solidFill>
                  <a:srgbClr val="FFFFFF"/>
                </a:solidFill>
                <a:latin typeface="Canva Sans"/>
              </a:rPr>
              <a:t>Analyze differences in language use in acknowledgment sections in various languages</a:t>
            </a:r>
          </a:p>
          <a:p>
            <a:pPr>
              <a:lnSpc>
                <a:spcPts val="3088"/>
              </a:lnSpc>
              <a:spcBef>
                <a:spcPct val="0"/>
              </a:spcBef>
            </a:pPr>
            <a:endParaRPr lang="en-US" sz="2206" dirty="0">
              <a:solidFill>
                <a:srgbClr val="FFFFFF"/>
              </a:solidFill>
              <a:latin typeface="Canva Sans"/>
            </a:endParaRPr>
          </a:p>
        </p:txBody>
      </p:sp>
      <p:sp>
        <p:nvSpPr>
          <p:cNvPr id="27" name="Footer Placeholder 3">
            <a:extLst>
              <a:ext uri="{FF2B5EF4-FFF2-40B4-BE49-F238E27FC236}">
                <a16:creationId xmlns:a16="http://schemas.microsoft.com/office/drawing/2014/main" id="{82A80D28-CE73-325A-5D42-87C55C252DA3}"/>
              </a:ext>
            </a:extLst>
          </p:cNvPr>
          <p:cNvSpPr txBox="1">
            <a:spLocks/>
          </p:cNvSpPr>
          <p:nvPr/>
        </p:nvSpPr>
        <p:spPr>
          <a:xfrm>
            <a:off x="16078200" y="10725932"/>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14</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B1D4E0"/>
        </a:solidFill>
        <a:effectLst/>
      </p:bgPr>
    </p:bg>
    <p:spTree>
      <p:nvGrpSpPr>
        <p:cNvPr id="1" name=""/>
        <p:cNvGrpSpPr/>
        <p:nvPr/>
      </p:nvGrpSpPr>
      <p:grpSpPr>
        <a:xfrm>
          <a:off x="0" y="0"/>
          <a:ext cx="0" cy="0"/>
          <a:chOff x="0" y="0"/>
          <a:chExt cx="0" cy="0"/>
        </a:xfrm>
      </p:grpSpPr>
      <p:sp>
        <p:nvSpPr>
          <p:cNvPr id="2" name="Freeform 2"/>
          <p:cNvSpPr/>
          <p:nvPr/>
        </p:nvSpPr>
        <p:spPr>
          <a:xfrm>
            <a:off x="0" y="8222925"/>
            <a:ext cx="18288000" cy="3083814"/>
          </a:xfrm>
          <a:custGeom>
            <a:avLst/>
            <a:gdLst/>
            <a:ahLst/>
            <a:cxnLst/>
            <a:rect l="l" t="t" r="r" b="b"/>
            <a:pathLst>
              <a:path w="18288000" h="3083814">
                <a:moveTo>
                  <a:pt x="0" y="0"/>
                </a:moveTo>
                <a:lnTo>
                  <a:pt x="18288000" y="0"/>
                </a:lnTo>
                <a:lnTo>
                  <a:pt x="18288000" y="3083814"/>
                </a:lnTo>
                <a:lnTo>
                  <a:pt x="0" y="3083814"/>
                </a:lnTo>
                <a:lnTo>
                  <a:pt x="0" y="0"/>
                </a:lnTo>
                <a:close/>
              </a:path>
            </a:pathLst>
          </a:custGeom>
          <a:blipFill>
            <a:blip r:embed="rId2"/>
            <a:stretch>
              <a:fillRect t="-6338" b="-6338"/>
            </a:stretch>
          </a:blipFill>
        </p:spPr>
      </p:sp>
      <p:grpSp>
        <p:nvGrpSpPr>
          <p:cNvPr id="3" name="Group 3"/>
          <p:cNvGrpSpPr/>
          <p:nvPr/>
        </p:nvGrpSpPr>
        <p:grpSpPr>
          <a:xfrm>
            <a:off x="1028700" y="1320130"/>
            <a:ext cx="16639744" cy="8170763"/>
            <a:chOff x="0" y="0"/>
            <a:chExt cx="4382484" cy="2151970"/>
          </a:xfrm>
        </p:grpSpPr>
        <p:sp>
          <p:nvSpPr>
            <p:cNvPr id="4" name="Freeform 4"/>
            <p:cNvSpPr/>
            <p:nvPr/>
          </p:nvSpPr>
          <p:spPr>
            <a:xfrm>
              <a:off x="0" y="0"/>
              <a:ext cx="4382484" cy="2151970"/>
            </a:xfrm>
            <a:custGeom>
              <a:avLst/>
              <a:gdLst/>
              <a:ahLst/>
              <a:cxnLst/>
              <a:rect l="l" t="t" r="r" b="b"/>
              <a:pathLst>
                <a:path w="4382484" h="2151970">
                  <a:moveTo>
                    <a:pt x="23729" y="0"/>
                  </a:moveTo>
                  <a:lnTo>
                    <a:pt x="4358755" y="0"/>
                  </a:lnTo>
                  <a:cubicBezTo>
                    <a:pt x="4371860" y="0"/>
                    <a:pt x="4382484" y="10624"/>
                    <a:pt x="4382484" y="23729"/>
                  </a:cubicBezTo>
                  <a:lnTo>
                    <a:pt x="4382484" y="2128242"/>
                  </a:lnTo>
                  <a:cubicBezTo>
                    <a:pt x="4382484" y="2134535"/>
                    <a:pt x="4379984" y="2140571"/>
                    <a:pt x="4375534" y="2145020"/>
                  </a:cubicBezTo>
                  <a:cubicBezTo>
                    <a:pt x="4371084" y="2149470"/>
                    <a:pt x="4365049" y="2151970"/>
                    <a:pt x="4358755" y="2151970"/>
                  </a:cubicBezTo>
                  <a:lnTo>
                    <a:pt x="23729" y="2151970"/>
                  </a:lnTo>
                  <a:cubicBezTo>
                    <a:pt x="10624" y="2151970"/>
                    <a:pt x="0" y="2141347"/>
                    <a:pt x="0" y="2128242"/>
                  </a:cubicBezTo>
                  <a:lnTo>
                    <a:pt x="0" y="23729"/>
                  </a:lnTo>
                  <a:cubicBezTo>
                    <a:pt x="0" y="10624"/>
                    <a:pt x="10624" y="0"/>
                    <a:pt x="23729" y="0"/>
                  </a:cubicBezTo>
                  <a:close/>
                </a:path>
              </a:pathLst>
            </a:custGeom>
            <a:solidFill>
              <a:srgbClr val="2A1E50"/>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33730" y="189392"/>
            <a:ext cx="6591145" cy="1130739"/>
            <a:chOff x="0" y="0"/>
            <a:chExt cx="11304241" cy="1939290"/>
          </a:xfrm>
        </p:grpSpPr>
        <p:sp>
          <p:nvSpPr>
            <p:cNvPr id="7" name="Freeform 7"/>
            <p:cNvSpPr/>
            <p:nvPr/>
          </p:nvSpPr>
          <p:spPr>
            <a:xfrm>
              <a:off x="12700" y="12700"/>
              <a:ext cx="11278841" cy="1913890"/>
            </a:xfrm>
            <a:custGeom>
              <a:avLst/>
              <a:gdLst/>
              <a:ahLst/>
              <a:cxnLst/>
              <a:rect l="l" t="t" r="r" b="b"/>
              <a:pathLst>
                <a:path w="11278841" h="1913890">
                  <a:moveTo>
                    <a:pt x="10321896" y="1913890"/>
                  </a:moveTo>
                  <a:lnTo>
                    <a:pt x="956945" y="1913890"/>
                  </a:lnTo>
                  <a:cubicBezTo>
                    <a:pt x="428371" y="1913890"/>
                    <a:pt x="0" y="1485392"/>
                    <a:pt x="0" y="956945"/>
                  </a:cubicBezTo>
                  <a:cubicBezTo>
                    <a:pt x="0" y="428371"/>
                    <a:pt x="428371" y="0"/>
                    <a:pt x="956945" y="0"/>
                  </a:cubicBezTo>
                  <a:lnTo>
                    <a:pt x="10321896" y="0"/>
                  </a:lnTo>
                  <a:cubicBezTo>
                    <a:pt x="10850342" y="0"/>
                    <a:pt x="11278841" y="428371"/>
                    <a:pt x="11278841" y="956945"/>
                  </a:cubicBezTo>
                  <a:cubicBezTo>
                    <a:pt x="11278841" y="1485392"/>
                    <a:pt x="10850343" y="1913890"/>
                    <a:pt x="10321896" y="1913890"/>
                  </a:cubicBezTo>
                  <a:close/>
                </a:path>
              </a:pathLst>
            </a:custGeom>
            <a:solidFill>
              <a:srgbClr val="FFFFFF"/>
            </a:solidFill>
          </p:spPr>
        </p:sp>
        <p:sp>
          <p:nvSpPr>
            <p:cNvPr id="8" name="Freeform 8"/>
            <p:cNvSpPr/>
            <p:nvPr/>
          </p:nvSpPr>
          <p:spPr>
            <a:xfrm>
              <a:off x="0" y="0"/>
              <a:ext cx="11304241" cy="1939290"/>
            </a:xfrm>
            <a:custGeom>
              <a:avLst/>
              <a:gdLst/>
              <a:ahLst/>
              <a:cxnLst/>
              <a:rect l="l" t="t" r="r" b="b"/>
              <a:pathLst>
                <a:path w="11304241" h="1939290">
                  <a:moveTo>
                    <a:pt x="10334596" y="0"/>
                  </a:moveTo>
                  <a:lnTo>
                    <a:pt x="969645" y="0"/>
                  </a:lnTo>
                  <a:cubicBezTo>
                    <a:pt x="434975" y="0"/>
                    <a:pt x="0" y="434975"/>
                    <a:pt x="0" y="969645"/>
                  </a:cubicBezTo>
                  <a:cubicBezTo>
                    <a:pt x="0" y="1504315"/>
                    <a:pt x="434975" y="1939290"/>
                    <a:pt x="969645" y="1939290"/>
                  </a:cubicBezTo>
                  <a:lnTo>
                    <a:pt x="10334596" y="1939290"/>
                  </a:lnTo>
                  <a:cubicBezTo>
                    <a:pt x="10869266" y="1939290"/>
                    <a:pt x="11304241" y="1504315"/>
                    <a:pt x="11304241" y="969645"/>
                  </a:cubicBezTo>
                  <a:cubicBezTo>
                    <a:pt x="11304241" y="434975"/>
                    <a:pt x="10869266" y="0"/>
                    <a:pt x="10334596" y="0"/>
                  </a:cubicBezTo>
                  <a:close/>
                  <a:moveTo>
                    <a:pt x="10334596" y="1913890"/>
                  </a:moveTo>
                  <a:lnTo>
                    <a:pt x="969645" y="1913890"/>
                  </a:lnTo>
                  <a:cubicBezTo>
                    <a:pt x="448945" y="1913890"/>
                    <a:pt x="25400" y="1490345"/>
                    <a:pt x="25400" y="969645"/>
                  </a:cubicBezTo>
                  <a:cubicBezTo>
                    <a:pt x="25400" y="448945"/>
                    <a:pt x="448945" y="25400"/>
                    <a:pt x="969645" y="25400"/>
                  </a:cubicBezTo>
                  <a:lnTo>
                    <a:pt x="10334596" y="25400"/>
                  </a:lnTo>
                  <a:cubicBezTo>
                    <a:pt x="10855296" y="25400"/>
                    <a:pt x="11278841" y="448945"/>
                    <a:pt x="11278841" y="969645"/>
                  </a:cubicBezTo>
                  <a:cubicBezTo>
                    <a:pt x="11278841" y="1490345"/>
                    <a:pt x="10855296" y="1913890"/>
                    <a:pt x="10334596" y="1913890"/>
                  </a:cubicBezTo>
                  <a:close/>
                </a:path>
              </a:pathLst>
            </a:custGeom>
            <a:solidFill>
              <a:srgbClr val="2A1E50"/>
            </a:solidFill>
          </p:spPr>
        </p:sp>
      </p:grpSp>
      <p:sp>
        <p:nvSpPr>
          <p:cNvPr id="9" name="TextBox 9"/>
          <p:cNvSpPr txBox="1"/>
          <p:nvPr/>
        </p:nvSpPr>
        <p:spPr>
          <a:xfrm>
            <a:off x="1517112" y="475298"/>
            <a:ext cx="5917680" cy="654176"/>
          </a:xfrm>
          <a:prstGeom prst="rect">
            <a:avLst/>
          </a:prstGeom>
        </p:spPr>
        <p:txBody>
          <a:bodyPr lIns="0" tIns="0" rIns="0" bIns="0" rtlCol="0" anchor="t">
            <a:spAutoFit/>
          </a:bodyPr>
          <a:lstStyle/>
          <a:p>
            <a:pPr algn="ctr">
              <a:lnSpc>
                <a:spcPts val="4703"/>
              </a:lnSpc>
            </a:pPr>
            <a:r>
              <a:rPr lang="en-US" sz="4899">
                <a:solidFill>
                  <a:srgbClr val="DBB660"/>
                </a:solidFill>
                <a:latin typeface="Moonlight Bold"/>
              </a:rPr>
              <a:t>CONCLUSION</a:t>
            </a:r>
          </a:p>
        </p:txBody>
      </p:sp>
      <p:sp>
        <p:nvSpPr>
          <p:cNvPr id="10" name="TextBox 10"/>
          <p:cNvSpPr txBox="1"/>
          <p:nvPr/>
        </p:nvSpPr>
        <p:spPr>
          <a:xfrm>
            <a:off x="1553588" y="1876250"/>
            <a:ext cx="15242403" cy="7017306"/>
          </a:xfrm>
          <a:prstGeom prst="rect">
            <a:avLst/>
          </a:prstGeom>
        </p:spPr>
        <p:txBody>
          <a:bodyPr wrap="square" lIns="0" tIns="0" rIns="0" bIns="0" rtlCol="0" anchor="t">
            <a:spAutoFit/>
          </a:bodyPr>
          <a:lstStyle/>
          <a:p>
            <a:pPr marL="579269" lvl="1" indent="-289634">
              <a:buFont typeface="Arial"/>
              <a:buChar char="•"/>
            </a:pPr>
            <a:r>
              <a:rPr lang="en-US" sz="3800" dirty="0">
                <a:solidFill>
                  <a:schemeClr val="accent1"/>
                </a:solidFill>
                <a:latin typeface="Canva Sans"/>
              </a:rPr>
              <a:t>Qualitative and quantitative analysis </a:t>
            </a:r>
            <a:r>
              <a:rPr lang="en-US" sz="3800" dirty="0">
                <a:solidFill>
                  <a:schemeClr val="bg1"/>
                </a:solidFill>
                <a:latin typeface="Canva Sans"/>
              </a:rPr>
              <a:t>of expressions in ETD acknowledgment sections</a:t>
            </a:r>
          </a:p>
          <a:p>
            <a:pPr marL="1158538" lvl="2" indent="-386179">
              <a:buFont typeface="Arial"/>
              <a:buChar char="⚬"/>
            </a:pPr>
            <a:r>
              <a:rPr lang="en-US" sz="3800" dirty="0">
                <a:solidFill>
                  <a:schemeClr val="bg1"/>
                </a:solidFill>
                <a:latin typeface="Canva Sans"/>
              </a:rPr>
              <a:t>Insights into </a:t>
            </a:r>
            <a:r>
              <a:rPr lang="en-US" sz="3800" dirty="0">
                <a:solidFill>
                  <a:schemeClr val="accent1"/>
                </a:solidFill>
                <a:latin typeface="Canva Sans"/>
              </a:rPr>
              <a:t>types of acknowledged support</a:t>
            </a:r>
          </a:p>
          <a:p>
            <a:pPr marL="579269" lvl="1" indent="-289634">
              <a:buFont typeface="Arial"/>
              <a:buChar char="•"/>
            </a:pPr>
            <a:r>
              <a:rPr lang="en-US" sz="3800" dirty="0">
                <a:solidFill>
                  <a:schemeClr val="bg1"/>
                </a:solidFill>
                <a:latin typeface="Canva Sans"/>
              </a:rPr>
              <a:t>Identifying distinctions in </a:t>
            </a:r>
            <a:r>
              <a:rPr lang="en-US" sz="3800" dirty="0">
                <a:solidFill>
                  <a:schemeClr val="accent1"/>
                </a:solidFill>
                <a:latin typeface="Canva Sans"/>
              </a:rPr>
              <a:t>support networks between male and female researchers</a:t>
            </a:r>
          </a:p>
          <a:p>
            <a:pPr marL="1158538" lvl="2" indent="-386179">
              <a:buFont typeface="Arial"/>
              <a:buChar char="⚬"/>
            </a:pPr>
            <a:r>
              <a:rPr lang="en-US" sz="3800" dirty="0">
                <a:solidFill>
                  <a:schemeClr val="bg1"/>
                </a:solidFill>
                <a:latin typeface="Canva Sans"/>
              </a:rPr>
              <a:t>Highlighting varied emphases on different forms of support</a:t>
            </a:r>
          </a:p>
          <a:p>
            <a:pPr marL="579269" lvl="1" indent="-289634">
              <a:buFont typeface="Arial"/>
              <a:buChar char="•"/>
            </a:pPr>
            <a:r>
              <a:rPr lang="en-US" sz="3800" dirty="0">
                <a:solidFill>
                  <a:schemeClr val="bg1"/>
                </a:solidFill>
                <a:latin typeface="Canva Sans"/>
              </a:rPr>
              <a:t>Providing a </a:t>
            </a:r>
            <a:r>
              <a:rPr lang="en-US" sz="3800" dirty="0">
                <a:solidFill>
                  <a:schemeClr val="accent1"/>
                </a:solidFill>
                <a:latin typeface="Canva Sans"/>
              </a:rPr>
              <a:t>corpus of annotated sentences from ETDs</a:t>
            </a:r>
          </a:p>
          <a:p>
            <a:pPr marL="1158538" lvl="2" indent="-386179">
              <a:buFont typeface="Arial"/>
              <a:buChar char="⚬"/>
            </a:pPr>
            <a:r>
              <a:rPr lang="en-US" sz="3800" dirty="0">
                <a:solidFill>
                  <a:schemeClr val="bg1"/>
                </a:solidFill>
                <a:latin typeface="Canva Sans"/>
              </a:rPr>
              <a:t>Facilitating research in Natural Language Processing (NLP)</a:t>
            </a:r>
          </a:p>
          <a:p>
            <a:pPr marL="1158538" lvl="2" indent="-386179">
              <a:buFont typeface="Arial"/>
              <a:buChar char="⚬"/>
            </a:pPr>
            <a:r>
              <a:rPr lang="en-US" sz="3800" dirty="0">
                <a:solidFill>
                  <a:schemeClr val="bg1"/>
                </a:solidFill>
                <a:latin typeface="Canva Sans"/>
              </a:rPr>
              <a:t>Empowering researchers to employ NLP methods</a:t>
            </a:r>
          </a:p>
          <a:p>
            <a:pPr marL="579269" lvl="1" indent="-289634">
              <a:buFont typeface="Arial"/>
              <a:buChar char="•"/>
            </a:pPr>
            <a:r>
              <a:rPr lang="en-US" sz="3800" dirty="0">
                <a:solidFill>
                  <a:schemeClr val="bg1"/>
                </a:solidFill>
                <a:latin typeface="Canva Sans"/>
              </a:rPr>
              <a:t>Exemplifying the creation of similar datasets for diverse academic fields</a:t>
            </a:r>
          </a:p>
          <a:p>
            <a:endParaRPr lang="en-US" sz="3800" dirty="0">
              <a:solidFill>
                <a:srgbClr val="7EAF94"/>
              </a:solidFill>
              <a:latin typeface="Canva Sans"/>
            </a:endParaRPr>
          </a:p>
        </p:txBody>
      </p:sp>
      <p:sp>
        <p:nvSpPr>
          <p:cNvPr id="11" name="Slide Number Placeholder 10">
            <a:extLst>
              <a:ext uri="{FF2B5EF4-FFF2-40B4-BE49-F238E27FC236}">
                <a16:creationId xmlns:a16="http://schemas.microsoft.com/office/drawing/2014/main" id="{B8DA2141-1BB8-2FAE-810B-7D510C0239B5}"/>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12" name="Date Placeholder 11">
            <a:extLst>
              <a:ext uri="{FF2B5EF4-FFF2-40B4-BE49-F238E27FC236}">
                <a16:creationId xmlns:a16="http://schemas.microsoft.com/office/drawing/2014/main" id="{608E855A-08FF-584C-2C57-8D85CEB9649B}"/>
              </a:ext>
            </a:extLst>
          </p:cNvPr>
          <p:cNvSpPr>
            <a:spLocks noGrp="1"/>
          </p:cNvSpPr>
          <p:nvPr>
            <p:ph type="dt" sz="half" idx="10"/>
          </p:nvPr>
        </p:nvSpPr>
        <p:spPr/>
        <p:txBody>
          <a:bodyPr/>
          <a:lstStyle/>
          <a:p>
            <a:fld id="{0AEE2439-EBD5-C34D-8254-7BED0DAD445C}" type="datetime1">
              <a:rPr lang="en-US" smtClean="0"/>
              <a:t>10/9/23</a:t>
            </a:fld>
            <a:endParaRPr lang="en-US"/>
          </a:p>
        </p:txBody>
      </p:sp>
      <p:sp>
        <p:nvSpPr>
          <p:cNvPr id="13" name="Footer Placeholder 12">
            <a:extLst>
              <a:ext uri="{FF2B5EF4-FFF2-40B4-BE49-F238E27FC236}">
                <a16:creationId xmlns:a16="http://schemas.microsoft.com/office/drawing/2014/main" id="{DB1D9264-E189-281A-E906-C1784D4752B8}"/>
              </a:ext>
            </a:extLst>
          </p:cNvPr>
          <p:cNvSpPr>
            <a:spLocks noGrp="1"/>
          </p:cNvSpPr>
          <p:nvPr>
            <p:ph type="ftr" sz="quarter" idx="11"/>
          </p:nvPr>
        </p:nvSpPr>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Freeform 2"/>
          <p:cNvSpPr/>
          <p:nvPr/>
        </p:nvSpPr>
        <p:spPr>
          <a:xfrm>
            <a:off x="1700961" y="2857680"/>
            <a:ext cx="14886078" cy="4709414"/>
          </a:xfrm>
          <a:custGeom>
            <a:avLst/>
            <a:gdLst/>
            <a:ahLst/>
            <a:cxnLst/>
            <a:rect l="l" t="t" r="r" b="b"/>
            <a:pathLst>
              <a:path w="14886078" h="4709414">
                <a:moveTo>
                  <a:pt x="0" y="0"/>
                </a:moveTo>
                <a:lnTo>
                  <a:pt x="14886078" y="0"/>
                </a:lnTo>
                <a:lnTo>
                  <a:pt x="14886078" y="4709414"/>
                </a:lnTo>
                <a:lnTo>
                  <a:pt x="0" y="47094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818268" y="4030318"/>
            <a:ext cx="10651464" cy="2578789"/>
          </a:xfrm>
          <a:prstGeom prst="rect">
            <a:avLst/>
          </a:prstGeom>
        </p:spPr>
        <p:txBody>
          <a:bodyPr lIns="0" tIns="0" rIns="0" bIns="0" rtlCol="0" anchor="t">
            <a:spAutoFit/>
          </a:bodyPr>
          <a:lstStyle/>
          <a:p>
            <a:pPr marL="0" lvl="0" indent="0" algn="ctr">
              <a:lnSpc>
                <a:spcPts val="19249"/>
              </a:lnSpc>
            </a:pPr>
            <a:r>
              <a:rPr lang="en-US" sz="19249" spc="577" dirty="0">
                <a:solidFill>
                  <a:srgbClr val="C94741"/>
                </a:solidFill>
                <a:latin typeface="Moonlight"/>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TextBox 2"/>
          <p:cNvSpPr txBox="1"/>
          <p:nvPr/>
        </p:nvSpPr>
        <p:spPr>
          <a:xfrm>
            <a:off x="690828" y="2178969"/>
            <a:ext cx="17201081" cy="6389698"/>
          </a:xfrm>
          <a:prstGeom prst="rect">
            <a:avLst/>
          </a:prstGeom>
        </p:spPr>
        <p:txBody>
          <a:bodyPr lIns="0" tIns="0" rIns="0" bIns="0" rtlCol="0" anchor="t">
            <a:spAutoFit/>
          </a:bodyPr>
          <a:lstStyle/>
          <a:p>
            <a:pPr marL="863598" lvl="1" indent="-431799">
              <a:lnSpc>
                <a:spcPts val="5599"/>
              </a:lnSpc>
              <a:buFont typeface="Arial"/>
              <a:buChar char="•"/>
            </a:pPr>
            <a:r>
              <a:rPr lang="en-US" sz="3200" dirty="0">
                <a:solidFill>
                  <a:srgbClr val="2A1E50"/>
                </a:solidFill>
                <a:latin typeface="Canva Sans"/>
              </a:rPr>
              <a:t>Lots of research on acknowledgment sections of scientific papers since the 1990s</a:t>
            </a:r>
          </a:p>
          <a:p>
            <a:pPr marL="863598" lvl="1" indent="-431799">
              <a:lnSpc>
                <a:spcPts val="5599"/>
              </a:lnSpc>
              <a:buFont typeface="Arial"/>
              <a:buChar char="•"/>
            </a:pPr>
            <a:r>
              <a:rPr lang="en-US" sz="3200" dirty="0">
                <a:solidFill>
                  <a:srgbClr val="2A1E50"/>
                </a:solidFill>
                <a:latin typeface="Canva Sans"/>
              </a:rPr>
              <a:t>Lack of publications analyzing electronic theses and dissertations (ETD) acknowledgment sections (</a:t>
            </a:r>
            <a:r>
              <a:rPr lang="en-US" sz="3200" dirty="0" err="1">
                <a:solidFill>
                  <a:srgbClr val="2A1E50"/>
                </a:solidFill>
                <a:latin typeface="Canva Sans"/>
              </a:rPr>
              <a:t>Bangani</a:t>
            </a:r>
            <a:r>
              <a:rPr lang="en-US" sz="3200" dirty="0">
                <a:solidFill>
                  <a:srgbClr val="2A1E50"/>
                </a:solidFill>
                <a:latin typeface="Canva Sans"/>
              </a:rPr>
              <a:t> et al., 2020)</a:t>
            </a:r>
          </a:p>
          <a:p>
            <a:pPr marL="863598" lvl="1" indent="-431799">
              <a:lnSpc>
                <a:spcPts val="5599"/>
              </a:lnSpc>
              <a:buFont typeface="Arial"/>
              <a:buChar char="•"/>
            </a:pPr>
            <a:r>
              <a:rPr lang="en-US" sz="3200" dirty="0">
                <a:solidFill>
                  <a:srgbClr val="2A1E50"/>
                </a:solidFill>
                <a:latin typeface="Canva Sans"/>
              </a:rPr>
              <a:t>Cronin et al. (1992) identified positive correlation:</a:t>
            </a:r>
          </a:p>
          <a:p>
            <a:pPr marL="1727196" lvl="2" indent="-575732">
              <a:lnSpc>
                <a:spcPts val="5599"/>
              </a:lnSpc>
              <a:buFont typeface="Arial"/>
              <a:buChar char="⚬"/>
            </a:pPr>
            <a:r>
              <a:rPr lang="en-US" sz="3200" dirty="0">
                <a:solidFill>
                  <a:srgbClr val="2A1E50"/>
                </a:solidFill>
                <a:latin typeface="Canva Sans"/>
              </a:rPr>
              <a:t>More Acknowledgments → More Citations in the future</a:t>
            </a:r>
          </a:p>
          <a:p>
            <a:pPr marL="863598" lvl="1" indent="-431799">
              <a:lnSpc>
                <a:spcPts val="5599"/>
              </a:lnSpc>
              <a:buFont typeface="Arial"/>
              <a:buChar char="•"/>
            </a:pPr>
            <a:r>
              <a:rPr lang="en-US" sz="3200" dirty="0">
                <a:solidFill>
                  <a:srgbClr val="2A1E50"/>
                </a:solidFill>
                <a:latin typeface="Canva Sans"/>
              </a:rPr>
              <a:t>Since 2008, </a:t>
            </a:r>
            <a:r>
              <a:rPr lang="en-US" sz="3200" dirty="0" err="1">
                <a:solidFill>
                  <a:srgbClr val="2A1E50"/>
                </a:solidFill>
                <a:latin typeface="Canva Sans"/>
              </a:rPr>
              <a:t>WoS</a:t>
            </a:r>
            <a:r>
              <a:rPr lang="en-US" sz="3200" dirty="0">
                <a:solidFill>
                  <a:srgbClr val="2A1E50"/>
                </a:solidFill>
                <a:latin typeface="Canva Sans"/>
              </a:rPr>
              <a:t> has been providing information on funding acknowledgments in </a:t>
            </a:r>
            <a:r>
              <a:rPr lang="en-US" sz="3200" dirty="0" err="1">
                <a:solidFill>
                  <a:srgbClr val="2A1E50"/>
                </a:solidFill>
                <a:latin typeface="Canva Sans"/>
              </a:rPr>
              <a:t>WoS</a:t>
            </a:r>
            <a:r>
              <a:rPr lang="en-US" sz="3200" dirty="0">
                <a:solidFill>
                  <a:srgbClr val="2A1E50"/>
                </a:solidFill>
                <a:latin typeface="Canva Sans"/>
              </a:rPr>
              <a:t>-indexed journals</a:t>
            </a:r>
          </a:p>
          <a:p>
            <a:pPr marL="863598" lvl="1" indent="-431799">
              <a:lnSpc>
                <a:spcPts val="5599"/>
              </a:lnSpc>
              <a:buFont typeface="Arial"/>
              <a:buChar char="•"/>
            </a:pPr>
            <a:r>
              <a:rPr lang="en-US" sz="3200" dirty="0">
                <a:solidFill>
                  <a:srgbClr val="2A1E50"/>
                </a:solidFill>
                <a:latin typeface="Canva Sans"/>
              </a:rPr>
              <a:t>Currently, there is no database that provides data on ETDs’ acknowledgments</a:t>
            </a:r>
          </a:p>
          <a:p>
            <a:pPr marL="863598" lvl="1" indent="-431799">
              <a:lnSpc>
                <a:spcPts val="5599"/>
              </a:lnSpc>
              <a:buFont typeface="Arial"/>
              <a:buChar char="•"/>
            </a:pPr>
            <a:r>
              <a:rPr lang="en-US" sz="3200" dirty="0">
                <a:solidFill>
                  <a:srgbClr val="2A1E50"/>
                </a:solidFill>
                <a:latin typeface="Canva Sans"/>
              </a:rPr>
              <a:t>We focus on the field of LIS as a case study</a:t>
            </a:r>
          </a:p>
        </p:txBody>
      </p:sp>
      <p:sp>
        <p:nvSpPr>
          <p:cNvPr id="3" name="Freeform 3"/>
          <p:cNvSpPr/>
          <p:nvPr/>
        </p:nvSpPr>
        <p:spPr>
          <a:xfrm>
            <a:off x="6488804" y="247936"/>
            <a:ext cx="5342741" cy="1690249"/>
          </a:xfrm>
          <a:custGeom>
            <a:avLst/>
            <a:gdLst/>
            <a:ahLst/>
            <a:cxnLst/>
            <a:rect l="l" t="t" r="r" b="b"/>
            <a:pathLst>
              <a:path w="5342741" h="1690249">
                <a:moveTo>
                  <a:pt x="0" y="0"/>
                </a:moveTo>
                <a:lnTo>
                  <a:pt x="5342741" y="0"/>
                </a:lnTo>
                <a:lnTo>
                  <a:pt x="5342741" y="1690248"/>
                </a:lnTo>
                <a:lnTo>
                  <a:pt x="0" y="1690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005854" y="633335"/>
            <a:ext cx="8308641" cy="1071850"/>
          </a:xfrm>
          <a:prstGeom prst="rect">
            <a:avLst/>
          </a:prstGeom>
        </p:spPr>
        <p:txBody>
          <a:bodyPr lIns="0" tIns="0" rIns="0" bIns="0" rtlCol="0" anchor="t">
            <a:spAutoFit/>
          </a:bodyPr>
          <a:lstStyle/>
          <a:p>
            <a:pPr marL="0" lvl="0" indent="0" algn="ctr">
              <a:lnSpc>
                <a:spcPts val="8073"/>
              </a:lnSpc>
            </a:pPr>
            <a:r>
              <a:rPr lang="en-US" sz="8073">
                <a:solidFill>
                  <a:srgbClr val="C94741"/>
                </a:solidFill>
                <a:latin typeface="Moonlight"/>
              </a:rPr>
              <a:t>Introduction</a:t>
            </a:r>
          </a:p>
        </p:txBody>
      </p:sp>
      <p:sp>
        <p:nvSpPr>
          <p:cNvPr id="5" name="TextBox 4">
            <a:extLst>
              <a:ext uri="{FF2B5EF4-FFF2-40B4-BE49-F238E27FC236}">
                <a16:creationId xmlns:a16="http://schemas.microsoft.com/office/drawing/2014/main" id="{2B463351-C184-307B-4231-1BD90E83E936}"/>
              </a:ext>
            </a:extLst>
          </p:cNvPr>
          <p:cNvSpPr txBox="1"/>
          <p:nvPr/>
        </p:nvSpPr>
        <p:spPr>
          <a:xfrm>
            <a:off x="1676400" y="8771351"/>
            <a:ext cx="15011400" cy="1477328"/>
          </a:xfrm>
          <a:prstGeom prst="rect">
            <a:avLst/>
          </a:prstGeom>
          <a:noFill/>
        </p:spPr>
        <p:txBody>
          <a:bodyPr wrap="square" rtlCol="0">
            <a:spAutoFit/>
          </a:bodyPr>
          <a:lstStyle/>
          <a:p>
            <a:pPr indent="-342900" algn="just" rtl="0">
              <a:spcBef>
                <a:spcPts val="0"/>
              </a:spcBef>
              <a:spcAft>
                <a:spcPts val="0"/>
              </a:spcAft>
            </a:pPr>
            <a:r>
              <a:rPr lang="en-US" sz="1800" b="0" i="0" u="none" strike="noStrike" dirty="0" err="1">
                <a:solidFill>
                  <a:srgbClr val="000000"/>
                </a:solidFill>
                <a:effectLst/>
                <a:latin typeface="Times New Roman" panose="02020603050405020304" pitchFamily="18" charset="0"/>
              </a:rPr>
              <a:t>Bangani</a:t>
            </a:r>
            <a:r>
              <a:rPr lang="en-US" sz="1800" b="0" i="0" u="none" strike="noStrike" dirty="0">
                <a:solidFill>
                  <a:srgbClr val="000000"/>
                </a:solidFill>
                <a:effectLst/>
                <a:latin typeface="Times New Roman" panose="02020603050405020304" pitchFamily="18" charset="0"/>
              </a:rPr>
              <a:t>, S., </a:t>
            </a:r>
            <a:r>
              <a:rPr lang="en-US" sz="1800" b="0" i="0" u="none" strike="noStrike" dirty="0" err="1">
                <a:solidFill>
                  <a:srgbClr val="000000"/>
                </a:solidFill>
                <a:effectLst/>
                <a:latin typeface="Times New Roman" panose="02020603050405020304" pitchFamily="18" charset="0"/>
              </a:rPr>
              <a:t>Mashiyane</a:t>
            </a:r>
            <a:r>
              <a:rPr lang="en-US" sz="1800" b="0" i="0" u="none" strike="noStrike" dirty="0">
                <a:solidFill>
                  <a:srgbClr val="000000"/>
                </a:solidFill>
                <a:effectLst/>
                <a:latin typeface="Times New Roman" panose="02020603050405020304" pitchFamily="18" charset="0"/>
              </a:rPr>
              <a:t>, D., </a:t>
            </a:r>
            <a:r>
              <a:rPr lang="en-US" sz="1800" b="0" i="0" u="none" strike="noStrike" dirty="0" err="1">
                <a:solidFill>
                  <a:srgbClr val="000000"/>
                </a:solidFill>
                <a:effectLst/>
                <a:latin typeface="Times New Roman" panose="02020603050405020304" pitchFamily="18" charset="0"/>
              </a:rPr>
              <a:t>Makate</a:t>
            </a:r>
            <a:r>
              <a:rPr lang="en-US" sz="1800" b="0" i="0" u="none" strike="noStrike" dirty="0">
                <a:solidFill>
                  <a:srgbClr val="000000"/>
                </a:solidFill>
                <a:effectLst/>
                <a:latin typeface="Times New Roman" panose="02020603050405020304" pitchFamily="18" charset="0"/>
              </a:rPr>
              <a:t>, G., &amp; </a:t>
            </a:r>
            <a:r>
              <a:rPr lang="en-US" sz="1800" b="0" i="0" u="none" strike="noStrike" dirty="0" err="1">
                <a:solidFill>
                  <a:srgbClr val="000000"/>
                </a:solidFill>
                <a:effectLst/>
                <a:latin typeface="Times New Roman" panose="02020603050405020304" pitchFamily="18" charset="0"/>
              </a:rPr>
              <a:t>Moyo</a:t>
            </a:r>
            <a:r>
              <a:rPr lang="en-US" sz="1800" b="0" i="0" u="none" strike="noStrike" dirty="0">
                <a:solidFill>
                  <a:srgbClr val="000000"/>
                </a:solidFill>
                <a:effectLst/>
                <a:latin typeface="Times New Roman" panose="02020603050405020304" pitchFamily="18" charset="0"/>
              </a:rPr>
              <a:t>, M. (2020). In/gratitude? Library acknowledgment in theses and dissertations at a distinguished African university. Library Philosophy and Practice, 3596</a:t>
            </a:r>
            <a:endParaRPr lang="en-US" b="0" dirty="0">
              <a:effectLst/>
            </a:endParaRPr>
          </a:p>
          <a:p>
            <a:pPr indent="-342900" algn="just" rtl="0">
              <a:spcBef>
                <a:spcPts val="0"/>
              </a:spcBef>
              <a:spcAft>
                <a:spcPts val="0"/>
              </a:spcAft>
            </a:pPr>
            <a:r>
              <a:rPr lang="en-US" sz="1800" b="0" i="0" u="none" strike="noStrike" dirty="0">
                <a:solidFill>
                  <a:srgbClr val="000000"/>
                </a:solidFill>
                <a:effectLst/>
                <a:latin typeface="Times New Roman" panose="02020603050405020304" pitchFamily="18" charset="0"/>
              </a:rPr>
              <a:t>Cronin, B., McKenzie, G., &amp; Stiffler, M. (1992). Patterns of Acknowledgment. Journal of Documentation, 48(1), 107–122. doi:10.1108/eb026893</a:t>
            </a:r>
            <a:endParaRPr lang="en-US" b="0" dirty="0">
              <a:effectLst/>
            </a:endParaRPr>
          </a:p>
          <a:p>
            <a:br>
              <a:rPr lang="en-US" dirty="0"/>
            </a:br>
            <a:endParaRPr lang="en-US" dirty="0"/>
          </a:p>
        </p:txBody>
      </p:sp>
      <p:sp>
        <p:nvSpPr>
          <p:cNvPr id="9" name="Footer Placeholder 3">
            <a:extLst>
              <a:ext uri="{FF2B5EF4-FFF2-40B4-BE49-F238E27FC236}">
                <a16:creationId xmlns:a16="http://schemas.microsoft.com/office/drawing/2014/main" id="{743BB2F4-8E94-6121-D29E-BA06F7CEFD3C}"/>
              </a:ext>
            </a:extLst>
          </p:cNvPr>
          <p:cNvSpPr>
            <a:spLocks noGrp="1"/>
          </p:cNvSpPr>
          <p:nvPr>
            <p:ph type="ftr" sz="quarter" idx="11"/>
          </p:nvPr>
        </p:nvSpPr>
        <p:spPr>
          <a:xfrm>
            <a:off x="16331164" y="9783209"/>
            <a:ext cx="2895600" cy="365125"/>
          </a:xfrm>
        </p:spPr>
        <p:txBody>
          <a:bodyPr/>
          <a:lstStyle/>
          <a:p>
            <a:r>
              <a:rPr lang="en-US" dirty="0"/>
              <a:t>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TextBox 2"/>
          <p:cNvSpPr txBox="1"/>
          <p:nvPr/>
        </p:nvSpPr>
        <p:spPr>
          <a:xfrm>
            <a:off x="1295400" y="3220308"/>
            <a:ext cx="16002000" cy="4261744"/>
          </a:xfrm>
          <a:prstGeom prst="rect">
            <a:avLst/>
          </a:prstGeom>
        </p:spPr>
        <p:txBody>
          <a:bodyPr wrap="square" lIns="0" tIns="0" rIns="0" bIns="0" rtlCol="0" anchor="t">
            <a:spAutoFit/>
          </a:bodyPr>
          <a:lstStyle/>
          <a:p>
            <a:pPr marL="431799" lvl="1">
              <a:lnSpc>
                <a:spcPts val="5599"/>
              </a:lnSpc>
            </a:pPr>
            <a:r>
              <a:rPr lang="en-US" sz="3999" dirty="0">
                <a:solidFill>
                  <a:srgbClr val="2A1E50"/>
                </a:solidFill>
                <a:latin typeface="Canva Sans"/>
              </a:rPr>
              <a:t>RQ 1 What are the important support systems for male and female researchers to finish their master’s or doctoral research?</a:t>
            </a:r>
          </a:p>
          <a:p>
            <a:pPr marL="431799" lvl="1">
              <a:lnSpc>
                <a:spcPts val="5599"/>
              </a:lnSpc>
            </a:pPr>
            <a:endParaRPr lang="en-US" sz="3999" dirty="0">
              <a:solidFill>
                <a:srgbClr val="2A1E50"/>
              </a:solidFill>
              <a:latin typeface="Canva Sans"/>
            </a:endParaRPr>
          </a:p>
          <a:p>
            <a:pPr marL="431799" lvl="1">
              <a:lnSpc>
                <a:spcPts val="5599"/>
              </a:lnSpc>
            </a:pPr>
            <a:r>
              <a:rPr lang="en-US" sz="3999" dirty="0">
                <a:solidFill>
                  <a:srgbClr val="2A1E50"/>
                </a:solidFill>
                <a:latin typeface="Canva Sans"/>
              </a:rPr>
              <a:t>RQ2 What are the major sentiments that researchers felt throughout their journey of research?</a:t>
            </a:r>
          </a:p>
        </p:txBody>
      </p:sp>
      <p:sp>
        <p:nvSpPr>
          <p:cNvPr id="3" name="Freeform 3"/>
          <p:cNvSpPr/>
          <p:nvPr/>
        </p:nvSpPr>
        <p:spPr>
          <a:xfrm>
            <a:off x="6472628" y="1182759"/>
            <a:ext cx="5342741" cy="1690249"/>
          </a:xfrm>
          <a:custGeom>
            <a:avLst/>
            <a:gdLst/>
            <a:ahLst/>
            <a:cxnLst/>
            <a:rect l="l" t="t" r="r" b="b"/>
            <a:pathLst>
              <a:path w="5342741" h="1690249">
                <a:moveTo>
                  <a:pt x="0" y="0"/>
                </a:moveTo>
                <a:lnTo>
                  <a:pt x="5342741" y="0"/>
                </a:lnTo>
                <a:lnTo>
                  <a:pt x="5342741" y="1690248"/>
                </a:lnTo>
                <a:lnTo>
                  <a:pt x="0" y="1690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4989679" y="1491959"/>
            <a:ext cx="8308641" cy="1071850"/>
          </a:xfrm>
          <a:prstGeom prst="rect">
            <a:avLst/>
          </a:prstGeom>
        </p:spPr>
        <p:txBody>
          <a:bodyPr lIns="0" tIns="0" rIns="0" bIns="0" rtlCol="0" anchor="t">
            <a:spAutoFit/>
          </a:bodyPr>
          <a:lstStyle/>
          <a:p>
            <a:pPr marL="0" lvl="0" indent="0" algn="ctr">
              <a:lnSpc>
                <a:spcPts val="8073"/>
              </a:lnSpc>
            </a:pPr>
            <a:r>
              <a:rPr lang="en-US" sz="8073" dirty="0">
                <a:solidFill>
                  <a:srgbClr val="C94741"/>
                </a:solidFill>
                <a:latin typeface="Moonlight"/>
              </a:rPr>
              <a:t>Research Questions</a:t>
            </a:r>
          </a:p>
        </p:txBody>
      </p:sp>
      <p:sp>
        <p:nvSpPr>
          <p:cNvPr id="8" name="Footer Placeholder 3">
            <a:extLst>
              <a:ext uri="{FF2B5EF4-FFF2-40B4-BE49-F238E27FC236}">
                <a16:creationId xmlns:a16="http://schemas.microsoft.com/office/drawing/2014/main" id="{5FB91360-B5E9-0F00-5E6C-11B301DAAB63}"/>
              </a:ext>
            </a:extLst>
          </p:cNvPr>
          <p:cNvSpPr>
            <a:spLocks noGrp="1"/>
          </p:cNvSpPr>
          <p:nvPr>
            <p:ph type="ftr" sz="quarter" idx="11"/>
          </p:nvPr>
        </p:nvSpPr>
        <p:spPr>
          <a:xfrm>
            <a:off x="16331164" y="9783209"/>
            <a:ext cx="2895600" cy="365125"/>
          </a:xfrm>
        </p:spPr>
        <p:txBody>
          <a:bodyPr/>
          <a:lstStyle/>
          <a:p>
            <a:r>
              <a:rPr lang="en-US" dirty="0"/>
              <a:t>3</a:t>
            </a:r>
          </a:p>
        </p:txBody>
      </p:sp>
    </p:spTree>
    <p:extLst>
      <p:ext uri="{BB962C8B-B14F-4D97-AF65-F5344CB8AC3E}">
        <p14:creationId xmlns:p14="http://schemas.microsoft.com/office/powerpoint/2010/main" val="2711681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TextBox 2"/>
          <p:cNvSpPr txBox="1"/>
          <p:nvPr/>
        </p:nvSpPr>
        <p:spPr>
          <a:xfrm>
            <a:off x="5289574" y="4004370"/>
            <a:ext cx="8274025" cy="1592593"/>
          </a:xfrm>
          <a:prstGeom prst="rect">
            <a:avLst/>
          </a:prstGeom>
        </p:spPr>
        <p:txBody>
          <a:bodyPr wrap="square" lIns="0" tIns="0" rIns="0" bIns="0" rtlCol="0" anchor="t">
            <a:spAutoFit/>
          </a:bodyPr>
          <a:lstStyle/>
          <a:p>
            <a:pPr algn="ctr">
              <a:lnSpc>
                <a:spcPts val="13019"/>
              </a:lnSpc>
            </a:pPr>
            <a:r>
              <a:rPr lang="en-US" sz="9299" dirty="0">
                <a:solidFill>
                  <a:srgbClr val="000000"/>
                </a:solidFill>
                <a:latin typeface="Canva Sans Bold"/>
              </a:rPr>
              <a:t>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sp>
        <p:nvSpPr>
          <p:cNvPr id="2" name="Freeform 2"/>
          <p:cNvSpPr/>
          <p:nvPr/>
        </p:nvSpPr>
        <p:spPr>
          <a:xfrm>
            <a:off x="228027" y="28106"/>
            <a:ext cx="6917598" cy="2188477"/>
          </a:xfrm>
          <a:custGeom>
            <a:avLst/>
            <a:gdLst/>
            <a:ahLst/>
            <a:cxnLst/>
            <a:rect l="l" t="t" r="r" b="b"/>
            <a:pathLst>
              <a:path w="6917598" h="2188477">
                <a:moveTo>
                  <a:pt x="0" y="0"/>
                </a:moveTo>
                <a:lnTo>
                  <a:pt x="6917599" y="0"/>
                </a:lnTo>
                <a:lnTo>
                  <a:pt x="6917599" y="2188477"/>
                </a:lnTo>
                <a:lnTo>
                  <a:pt x="0" y="218847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3" name="Group 3"/>
          <p:cNvGrpSpPr/>
          <p:nvPr/>
        </p:nvGrpSpPr>
        <p:grpSpPr>
          <a:xfrm>
            <a:off x="1789796" y="2622080"/>
            <a:ext cx="5117108" cy="926519"/>
            <a:chOff x="0" y="0"/>
            <a:chExt cx="9118689" cy="1651057"/>
          </a:xfrm>
        </p:grpSpPr>
        <p:sp>
          <p:nvSpPr>
            <p:cNvPr id="4" name="Freeform 4"/>
            <p:cNvSpPr/>
            <p:nvPr/>
          </p:nvSpPr>
          <p:spPr>
            <a:xfrm>
              <a:off x="12700" y="12700"/>
              <a:ext cx="9093289" cy="1625657"/>
            </a:xfrm>
            <a:custGeom>
              <a:avLst/>
              <a:gdLst/>
              <a:ahLst/>
              <a:cxnLst/>
              <a:rect l="l" t="t" r="r" b="b"/>
              <a:pathLst>
                <a:path w="9093289" h="1625657">
                  <a:moveTo>
                    <a:pt x="8136344" y="1625657"/>
                  </a:moveTo>
                  <a:lnTo>
                    <a:pt x="956945" y="1625657"/>
                  </a:lnTo>
                  <a:cubicBezTo>
                    <a:pt x="428371" y="1625657"/>
                    <a:pt x="0" y="1197159"/>
                    <a:pt x="0" y="812829"/>
                  </a:cubicBezTo>
                  <a:cubicBezTo>
                    <a:pt x="0" y="428371"/>
                    <a:pt x="428371" y="0"/>
                    <a:pt x="956945" y="0"/>
                  </a:cubicBezTo>
                  <a:lnTo>
                    <a:pt x="8136344" y="0"/>
                  </a:lnTo>
                  <a:cubicBezTo>
                    <a:pt x="8664791" y="0"/>
                    <a:pt x="9093289" y="428371"/>
                    <a:pt x="9093289" y="812829"/>
                  </a:cubicBezTo>
                  <a:cubicBezTo>
                    <a:pt x="9093289" y="1197159"/>
                    <a:pt x="8664791" y="1625657"/>
                    <a:pt x="8136344" y="1625657"/>
                  </a:cubicBezTo>
                  <a:close/>
                </a:path>
              </a:pathLst>
            </a:custGeom>
            <a:solidFill>
              <a:srgbClr val="2A1E50"/>
            </a:solidFill>
          </p:spPr>
        </p:sp>
        <p:sp>
          <p:nvSpPr>
            <p:cNvPr id="5" name="Freeform 5"/>
            <p:cNvSpPr/>
            <p:nvPr/>
          </p:nvSpPr>
          <p:spPr>
            <a:xfrm>
              <a:off x="0" y="0"/>
              <a:ext cx="9118689" cy="1651057"/>
            </a:xfrm>
            <a:custGeom>
              <a:avLst/>
              <a:gdLst/>
              <a:ahLst/>
              <a:cxnLst/>
              <a:rect l="l" t="t" r="r" b="b"/>
              <a:pathLst>
                <a:path w="9118689" h="1651057">
                  <a:moveTo>
                    <a:pt x="8149044" y="0"/>
                  </a:moveTo>
                  <a:lnTo>
                    <a:pt x="969645" y="0"/>
                  </a:lnTo>
                  <a:cubicBezTo>
                    <a:pt x="434975" y="0"/>
                    <a:pt x="0" y="434975"/>
                    <a:pt x="0" y="825529"/>
                  </a:cubicBezTo>
                  <a:cubicBezTo>
                    <a:pt x="0" y="1216082"/>
                    <a:pt x="434975" y="1651057"/>
                    <a:pt x="969645" y="1651057"/>
                  </a:cubicBezTo>
                  <a:lnTo>
                    <a:pt x="8149044" y="1651057"/>
                  </a:lnTo>
                  <a:cubicBezTo>
                    <a:pt x="8683714" y="1651057"/>
                    <a:pt x="9118689" y="1216082"/>
                    <a:pt x="9118689" y="825529"/>
                  </a:cubicBezTo>
                  <a:cubicBezTo>
                    <a:pt x="9118689" y="434975"/>
                    <a:pt x="8683714" y="0"/>
                    <a:pt x="8149044" y="0"/>
                  </a:cubicBezTo>
                  <a:close/>
                  <a:moveTo>
                    <a:pt x="8149044" y="1625657"/>
                  </a:moveTo>
                  <a:lnTo>
                    <a:pt x="969645" y="1625657"/>
                  </a:lnTo>
                  <a:cubicBezTo>
                    <a:pt x="448945" y="1625657"/>
                    <a:pt x="25400" y="1202112"/>
                    <a:pt x="25400" y="825529"/>
                  </a:cubicBezTo>
                  <a:cubicBezTo>
                    <a:pt x="25400" y="448945"/>
                    <a:pt x="448945" y="25400"/>
                    <a:pt x="969645" y="25400"/>
                  </a:cubicBezTo>
                  <a:lnTo>
                    <a:pt x="8149044" y="25400"/>
                  </a:lnTo>
                  <a:cubicBezTo>
                    <a:pt x="8669744" y="25400"/>
                    <a:pt x="9093289" y="448945"/>
                    <a:pt x="9093289" y="825529"/>
                  </a:cubicBezTo>
                  <a:cubicBezTo>
                    <a:pt x="9093289" y="1202112"/>
                    <a:pt x="8669744" y="1625657"/>
                    <a:pt x="8149044" y="1625657"/>
                  </a:cubicBezTo>
                  <a:close/>
                </a:path>
              </a:pathLst>
            </a:custGeom>
            <a:solidFill>
              <a:srgbClr val="230738"/>
            </a:solidFill>
          </p:spPr>
        </p:sp>
      </p:grpSp>
      <p:grpSp>
        <p:nvGrpSpPr>
          <p:cNvPr id="6" name="Group 6"/>
          <p:cNvGrpSpPr/>
          <p:nvPr/>
        </p:nvGrpSpPr>
        <p:grpSpPr>
          <a:xfrm>
            <a:off x="620242" y="8317625"/>
            <a:ext cx="7802546" cy="1401723"/>
            <a:chOff x="0" y="0"/>
            <a:chExt cx="9842842" cy="1768262"/>
          </a:xfrm>
        </p:grpSpPr>
        <p:sp>
          <p:nvSpPr>
            <p:cNvPr id="7" name="Freeform 7"/>
            <p:cNvSpPr/>
            <p:nvPr/>
          </p:nvSpPr>
          <p:spPr>
            <a:xfrm>
              <a:off x="12700" y="12700"/>
              <a:ext cx="9817442" cy="1742861"/>
            </a:xfrm>
            <a:custGeom>
              <a:avLst/>
              <a:gdLst/>
              <a:ahLst/>
              <a:cxnLst/>
              <a:rect l="l" t="t" r="r" b="b"/>
              <a:pathLst>
                <a:path w="9817442" h="1742861">
                  <a:moveTo>
                    <a:pt x="8860497" y="1742861"/>
                  </a:moveTo>
                  <a:lnTo>
                    <a:pt x="956945" y="1742861"/>
                  </a:lnTo>
                  <a:cubicBezTo>
                    <a:pt x="428371" y="1742861"/>
                    <a:pt x="0" y="1314364"/>
                    <a:pt x="0" y="871431"/>
                  </a:cubicBezTo>
                  <a:cubicBezTo>
                    <a:pt x="0" y="428371"/>
                    <a:pt x="428371" y="0"/>
                    <a:pt x="956945" y="0"/>
                  </a:cubicBezTo>
                  <a:lnTo>
                    <a:pt x="8860497" y="0"/>
                  </a:lnTo>
                  <a:cubicBezTo>
                    <a:pt x="9388944" y="0"/>
                    <a:pt x="9817442" y="428371"/>
                    <a:pt x="9817442" y="871431"/>
                  </a:cubicBezTo>
                  <a:cubicBezTo>
                    <a:pt x="9817442" y="1314364"/>
                    <a:pt x="9388944" y="1742861"/>
                    <a:pt x="8860497" y="1742861"/>
                  </a:cubicBezTo>
                  <a:close/>
                </a:path>
              </a:pathLst>
            </a:custGeom>
            <a:solidFill>
              <a:srgbClr val="2A1E50"/>
            </a:solidFill>
          </p:spPr>
        </p:sp>
        <p:sp>
          <p:nvSpPr>
            <p:cNvPr id="8" name="Freeform 8"/>
            <p:cNvSpPr/>
            <p:nvPr/>
          </p:nvSpPr>
          <p:spPr>
            <a:xfrm>
              <a:off x="0" y="0"/>
              <a:ext cx="9842842" cy="1768261"/>
            </a:xfrm>
            <a:custGeom>
              <a:avLst/>
              <a:gdLst/>
              <a:ahLst/>
              <a:cxnLst/>
              <a:rect l="l" t="t" r="r" b="b"/>
              <a:pathLst>
                <a:path w="9842842" h="1768261">
                  <a:moveTo>
                    <a:pt x="8873197" y="0"/>
                  </a:moveTo>
                  <a:lnTo>
                    <a:pt x="969645" y="0"/>
                  </a:lnTo>
                  <a:cubicBezTo>
                    <a:pt x="434975" y="0"/>
                    <a:pt x="0" y="434975"/>
                    <a:pt x="0" y="884131"/>
                  </a:cubicBezTo>
                  <a:cubicBezTo>
                    <a:pt x="0" y="1333287"/>
                    <a:pt x="434975" y="1768261"/>
                    <a:pt x="969645" y="1768261"/>
                  </a:cubicBezTo>
                  <a:lnTo>
                    <a:pt x="8873197" y="1768261"/>
                  </a:lnTo>
                  <a:cubicBezTo>
                    <a:pt x="9407867" y="1768261"/>
                    <a:pt x="9842842" y="1333287"/>
                    <a:pt x="9842842" y="884131"/>
                  </a:cubicBezTo>
                  <a:cubicBezTo>
                    <a:pt x="9842842" y="434975"/>
                    <a:pt x="9407867" y="0"/>
                    <a:pt x="8873197" y="0"/>
                  </a:cubicBezTo>
                  <a:close/>
                  <a:moveTo>
                    <a:pt x="8873197" y="1742861"/>
                  </a:moveTo>
                  <a:lnTo>
                    <a:pt x="969645" y="1742861"/>
                  </a:lnTo>
                  <a:cubicBezTo>
                    <a:pt x="448945" y="1742861"/>
                    <a:pt x="25400" y="1319317"/>
                    <a:pt x="25400" y="884131"/>
                  </a:cubicBezTo>
                  <a:cubicBezTo>
                    <a:pt x="25400" y="448945"/>
                    <a:pt x="448945" y="25400"/>
                    <a:pt x="969645" y="25400"/>
                  </a:cubicBezTo>
                  <a:lnTo>
                    <a:pt x="8873197" y="25400"/>
                  </a:lnTo>
                  <a:cubicBezTo>
                    <a:pt x="9393897" y="25400"/>
                    <a:pt x="9817442" y="448945"/>
                    <a:pt x="9817442" y="884131"/>
                  </a:cubicBezTo>
                  <a:cubicBezTo>
                    <a:pt x="9817442" y="1319317"/>
                    <a:pt x="9393897" y="1742861"/>
                    <a:pt x="8873197" y="1742861"/>
                  </a:cubicBezTo>
                  <a:close/>
                </a:path>
              </a:pathLst>
            </a:custGeom>
            <a:solidFill>
              <a:srgbClr val="230738"/>
            </a:solidFill>
          </p:spPr>
        </p:sp>
      </p:grpSp>
      <p:sp>
        <p:nvSpPr>
          <p:cNvPr id="9" name="TextBox 9"/>
          <p:cNvSpPr txBox="1"/>
          <p:nvPr/>
        </p:nvSpPr>
        <p:spPr>
          <a:xfrm>
            <a:off x="1789796" y="470471"/>
            <a:ext cx="6541608" cy="1944342"/>
          </a:xfrm>
          <a:prstGeom prst="rect">
            <a:avLst/>
          </a:prstGeom>
        </p:spPr>
        <p:txBody>
          <a:bodyPr lIns="0" tIns="0" rIns="0" bIns="0" rtlCol="0" anchor="t">
            <a:spAutoFit/>
          </a:bodyPr>
          <a:lstStyle/>
          <a:p>
            <a:pPr marL="0" lvl="0" indent="0">
              <a:lnSpc>
                <a:spcPts val="14508"/>
              </a:lnSpc>
            </a:pPr>
            <a:r>
              <a:rPr lang="en-US" sz="14508" spc="435">
                <a:solidFill>
                  <a:srgbClr val="C94741"/>
                </a:solidFill>
                <a:latin typeface="Moonlight"/>
              </a:rPr>
              <a:t>Data</a:t>
            </a:r>
          </a:p>
        </p:txBody>
      </p:sp>
      <p:sp>
        <p:nvSpPr>
          <p:cNvPr id="10" name="TextBox 10"/>
          <p:cNvSpPr txBox="1"/>
          <p:nvPr/>
        </p:nvSpPr>
        <p:spPr>
          <a:xfrm>
            <a:off x="1897405" y="2757997"/>
            <a:ext cx="5248221" cy="559435"/>
          </a:xfrm>
          <a:prstGeom prst="rect">
            <a:avLst/>
          </a:prstGeom>
        </p:spPr>
        <p:txBody>
          <a:bodyPr lIns="0" tIns="0" rIns="0" bIns="0" rtlCol="0" anchor="t">
            <a:spAutoFit/>
          </a:bodyPr>
          <a:lstStyle/>
          <a:p>
            <a:pPr>
              <a:lnSpc>
                <a:spcPts val="4339"/>
              </a:lnSpc>
            </a:pPr>
            <a:r>
              <a:rPr lang="en-US" sz="3099" spc="-30">
                <a:solidFill>
                  <a:srgbClr val="FFFFFF"/>
                </a:solidFill>
                <a:latin typeface="Poppins"/>
              </a:rPr>
              <a:t>Database: </a:t>
            </a:r>
            <a:r>
              <a:rPr lang="en-US" sz="3099" spc="-30">
                <a:solidFill>
                  <a:srgbClr val="7EAF94"/>
                </a:solidFill>
                <a:latin typeface="Poppins Bold"/>
              </a:rPr>
              <a:t>PQDT Global</a:t>
            </a:r>
          </a:p>
        </p:txBody>
      </p:sp>
      <p:sp>
        <p:nvSpPr>
          <p:cNvPr id="11" name="TextBox 11"/>
          <p:cNvSpPr txBox="1"/>
          <p:nvPr/>
        </p:nvSpPr>
        <p:spPr>
          <a:xfrm>
            <a:off x="10820193" y="137096"/>
            <a:ext cx="6541608" cy="613409"/>
          </a:xfrm>
          <a:prstGeom prst="rect">
            <a:avLst/>
          </a:prstGeom>
        </p:spPr>
        <p:txBody>
          <a:bodyPr wrap="square" lIns="0" tIns="0" rIns="0" bIns="0" rtlCol="0" anchor="t">
            <a:spAutoFit/>
          </a:bodyPr>
          <a:lstStyle/>
          <a:p>
            <a:pPr marL="0" lvl="0" indent="0" algn="ctr">
              <a:lnSpc>
                <a:spcPts val="5040"/>
              </a:lnSpc>
              <a:spcBef>
                <a:spcPct val="0"/>
              </a:spcBef>
            </a:pPr>
            <a:r>
              <a:rPr lang="en-US" sz="3600" dirty="0">
                <a:solidFill>
                  <a:srgbClr val="000000"/>
                </a:solidFill>
                <a:latin typeface="Canva Sans Bold"/>
              </a:rPr>
              <a:t>Data Extraction &amp; Cleaning</a:t>
            </a:r>
          </a:p>
        </p:txBody>
      </p:sp>
      <p:sp>
        <p:nvSpPr>
          <p:cNvPr id="12" name="TextBox 12"/>
          <p:cNvSpPr txBox="1"/>
          <p:nvPr/>
        </p:nvSpPr>
        <p:spPr>
          <a:xfrm>
            <a:off x="9753516" y="948490"/>
            <a:ext cx="8191240" cy="11208196"/>
          </a:xfrm>
          <a:prstGeom prst="rect">
            <a:avLst/>
          </a:prstGeom>
        </p:spPr>
        <p:txBody>
          <a:bodyPr lIns="0" tIns="0" rIns="0" bIns="0" rtlCol="0" anchor="t">
            <a:spAutoFit/>
          </a:bodyPr>
          <a:lstStyle/>
          <a:p>
            <a:pPr marL="593724" lvl="1" indent="-296862">
              <a:lnSpc>
                <a:spcPts val="3849"/>
              </a:lnSpc>
              <a:buFont typeface="Arial"/>
              <a:buChar char="•"/>
            </a:pPr>
            <a:r>
              <a:rPr lang="en-US" sz="3200" b="1" dirty="0"/>
              <a:t>Text Extraction with Tesseract</a:t>
            </a:r>
          </a:p>
          <a:p>
            <a:pPr marL="593724" lvl="1" indent="-296862">
              <a:lnSpc>
                <a:spcPts val="3849"/>
              </a:lnSpc>
              <a:buFont typeface="Arial"/>
              <a:buChar char="•"/>
            </a:pPr>
            <a:r>
              <a:rPr lang="en-US" sz="3200" b="1" dirty="0"/>
              <a:t>Challenges in Acknowledgment Section Extraction</a:t>
            </a:r>
          </a:p>
          <a:p>
            <a:pPr marL="1187448" lvl="2" indent="-395816">
              <a:lnSpc>
                <a:spcPts val="3849"/>
              </a:lnSpc>
              <a:buFont typeface="Arial"/>
              <a:buChar char="⚬"/>
            </a:pPr>
            <a:r>
              <a:rPr lang="en-US" sz="3200" dirty="0"/>
              <a:t>Initial Script Using Heuristics Extracted Only 1/3 of Theses</a:t>
            </a:r>
          </a:p>
          <a:p>
            <a:pPr marL="1187448" lvl="2" indent="-395816">
              <a:lnSpc>
                <a:spcPts val="3849"/>
              </a:lnSpc>
              <a:buFont typeface="Arial"/>
              <a:buChar char="⚬"/>
            </a:pPr>
            <a:r>
              <a:rPr lang="en-US" sz="3200" dirty="0"/>
              <a:t>Varied Acknowledgment Styles Complicated Extraction</a:t>
            </a:r>
          </a:p>
          <a:p>
            <a:pPr marL="593724" lvl="1" indent="-296862">
              <a:lnSpc>
                <a:spcPts val="3849"/>
              </a:lnSpc>
              <a:buFont typeface="Arial"/>
              <a:buChar char="•"/>
            </a:pPr>
            <a:r>
              <a:rPr lang="en-US" sz="3200" b="1" dirty="0"/>
              <a:t>Manual Section Extraction</a:t>
            </a:r>
          </a:p>
          <a:p>
            <a:pPr marL="1187448" lvl="2" indent="-395816">
              <a:lnSpc>
                <a:spcPts val="3849"/>
              </a:lnSpc>
              <a:buFont typeface="Arial"/>
              <a:buChar char="⚬"/>
            </a:pPr>
            <a:r>
              <a:rPr lang="en-US" sz="3200" dirty="0"/>
              <a:t>Due to Variances, Manual Extraction of Sections Required</a:t>
            </a:r>
          </a:p>
          <a:p>
            <a:pPr marL="1187448" lvl="2" indent="-395816">
              <a:lnSpc>
                <a:spcPts val="3849"/>
              </a:lnSpc>
              <a:buFont typeface="Arial"/>
              <a:buChar char="⚬"/>
            </a:pPr>
            <a:r>
              <a:rPr lang="en-US" sz="3200" dirty="0"/>
              <a:t>Ensured Comprehensive Corpus Coverage</a:t>
            </a:r>
          </a:p>
          <a:p>
            <a:pPr marL="593724" lvl="1" indent="-296862">
              <a:lnSpc>
                <a:spcPts val="3849"/>
              </a:lnSpc>
              <a:buFont typeface="Arial"/>
              <a:buChar char="•"/>
            </a:pPr>
            <a:r>
              <a:rPr lang="en-US" sz="3200" b="1" dirty="0"/>
              <a:t>Corpus Refinement</a:t>
            </a:r>
          </a:p>
          <a:p>
            <a:pPr marL="1187448" lvl="2" indent="-395816">
              <a:lnSpc>
                <a:spcPts val="3849"/>
              </a:lnSpc>
              <a:buFont typeface="Arial"/>
              <a:buChar char="⚬"/>
            </a:pPr>
            <a:r>
              <a:rPr lang="en-US" sz="3200" dirty="0"/>
              <a:t>Narrowed Corpus to Theses from 1960 to 2020</a:t>
            </a:r>
          </a:p>
          <a:p>
            <a:pPr marL="1187448" lvl="2" indent="-395816">
              <a:lnSpc>
                <a:spcPts val="3849"/>
              </a:lnSpc>
              <a:buFont typeface="Arial"/>
              <a:buChar char="⚬"/>
            </a:pPr>
            <a:r>
              <a:rPr lang="en-US" sz="3200" dirty="0"/>
              <a:t>Excluded 1921-1959 Period Due to Data Limitations</a:t>
            </a:r>
          </a:p>
          <a:p>
            <a:pPr marL="1187448" lvl="2" indent="-395816">
              <a:lnSpc>
                <a:spcPts val="3849"/>
              </a:lnSpc>
              <a:buFont typeface="Arial"/>
              <a:buChar char="⚬"/>
            </a:pPr>
            <a:r>
              <a:rPr lang="en-US" sz="3200" dirty="0"/>
              <a:t>Could not determine the gender of researchers and advisors in this period </a:t>
            </a:r>
          </a:p>
          <a:p>
            <a:pPr>
              <a:lnSpc>
                <a:spcPts val="3849"/>
              </a:lnSpc>
            </a:pPr>
            <a:endParaRPr lang="en-US" sz="3200" dirty="0">
              <a:solidFill>
                <a:srgbClr val="000000"/>
              </a:solidFill>
              <a:latin typeface="Canva Sans"/>
            </a:endParaRPr>
          </a:p>
          <a:p>
            <a:pPr>
              <a:lnSpc>
                <a:spcPts val="3849"/>
              </a:lnSpc>
            </a:pPr>
            <a:endParaRPr lang="en-US" sz="3200" dirty="0">
              <a:solidFill>
                <a:srgbClr val="000000"/>
              </a:solidFill>
              <a:latin typeface="Canva Sans"/>
            </a:endParaRPr>
          </a:p>
          <a:p>
            <a:pPr>
              <a:lnSpc>
                <a:spcPts val="3849"/>
              </a:lnSpc>
            </a:pPr>
            <a:endParaRPr lang="en-US" sz="3200" dirty="0">
              <a:solidFill>
                <a:srgbClr val="000000"/>
              </a:solidFill>
              <a:latin typeface="Canva Sans"/>
            </a:endParaRPr>
          </a:p>
          <a:p>
            <a:pPr>
              <a:lnSpc>
                <a:spcPts val="3849"/>
              </a:lnSpc>
            </a:pPr>
            <a:endParaRPr lang="en-US" sz="3200" dirty="0">
              <a:solidFill>
                <a:srgbClr val="000000"/>
              </a:solidFill>
              <a:latin typeface="Canva Sans"/>
            </a:endParaRPr>
          </a:p>
          <a:p>
            <a:pPr>
              <a:lnSpc>
                <a:spcPts val="3849"/>
              </a:lnSpc>
            </a:pPr>
            <a:endParaRPr lang="en-US" sz="3200" dirty="0">
              <a:solidFill>
                <a:srgbClr val="000000"/>
              </a:solidFill>
              <a:latin typeface="Canva Sans"/>
            </a:endParaRPr>
          </a:p>
        </p:txBody>
      </p:sp>
      <p:sp>
        <p:nvSpPr>
          <p:cNvPr id="13" name="TextBox 13"/>
          <p:cNvSpPr txBox="1"/>
          <p:nvPr/>
        </p:nvSpPr>
        <p:spPr>
          <a:xfrm>
            <a:off x="1034332" y="8460500"/>
            <a:ext cx="7297071" cy="1102360"/>
          </a:xfrm>
          <a:prstGeom prst="rect">
            <a:avLst/>
          </a:prstGeom>
        </p:spPr>
        <p:txBody>
          <a:bodyPr lIns="0" tIns="0" rIns="0" bIns="0" rtlCol="0" anchor="t">
            <a:spAutoFit/>
          </a:bodyPr>
          <a:lstStyle/>
          <a:p>
            <a:pPr>
              <a:lnSpc>
                <a:spcPts val="4339"/>
              </a:lnSpc>
            </a:pPr>
            <a:r>
              <a:rPr lang="en-US" sz="3099" spc="-30">
                <a:solidFill>
                  <a:srgbClr val="FFFFFF"/>
                </a:solidFill>
                <a:latin typeface="Poppins"/>
              </a:rPr>
              <a:t>No. of Acknowledgement Sections: </a:t>
            </a:r>
            <a:r>
              <a:rPr lang="en-US" sz="3099" spc="-30">
                <a:solidFill>
                  <a:srgbClr val="7EAF94"/>
                </a:solidFill>
                <a:latin typeface="Poppins Bold"/>
              </a:rPr>
              <a:t>1252 or 20,834 </a:t>
            </a:r>
            <a:r>
              <a:rPr lang="en-US" sz="3099" spc="-30">
                <a:solidFill>
                  <a:srgbClr val="FFFFFF"/>
                </a:solidFill>
                <a:latin typeface="Poppins"/>
              </a:rPr>
              <a:t>individual sentences</a:t>
            </a:r>
          </a:p>
        </p:txBody>
      </p:sp>
      <p:grpSp>
        <p:nvGrpSpPr>
          <p:cNvPr id="14" name="Group 14"/>
          <p:cNvGrpSpPr/>
          <p:nvPr/>
        </p:nvGrpSpPr>
        <p:grpSpPr>
          <a:xfrm>
            <a:off x="486835" y="3658355"/>
            <a:ext cx="8047651" cy="1141007"/>
            <a:chOff x="0" y="0"/>
            <a:chExt cx="9118689" cy="1292860"/>
          </a:xfrm>
        </p:grpSpPr>
        <p:sp>
          <p:nvSpPr>
            <p:cNvPr id="15" name="Freeform 15"/>
            <p:cNvSpPr/>
            <p:nvPr/>
          </p:nvSpPr>
          <p:spPr>
            <a:xfrm>
              <a:off x="12700" y="12700"/>
              <a:ext cx="9093289" cy="1267460"/>
            </a:xfrm>
            <a:custGeom>
              <a:avLst/>
              <a:gdLst/>
              <a:ahLst/>
              <a:cxnLst/>
              <a:rect l="l" t="t" r="r" b="b"/>
              <a:pathLst>
                <a:path w="9093289" h="1267460">
                  <a:moveTo>
                    <a:pt x="8136344" y="1267460"/>
                  </a:moveTo>
                  <a:lnTo>
                    <a:pt x="956945" y="1267460"/>
                  </a:lnTo>
                  <a:cubicBezTo>
                    <a:pt x="428371" y="1267460"/>
                    <a:pt x="0" y="838962"/>
                    <a:pt x="0" y="633730"/>
                  </a:cubicBezTo>
                  <a:cubicBezTo>
                    <a:pt x="0" y="428371"/>
                    <a:pt x="428371" y="0"/>
                    <a:pt x="956945" y="0"/>
                  </a:cubicBezTo>
                  <a:lnTo>
                    <a:pt x="8136344" y="0"/>
                  </a:lnTo>
                  <a:cubicBezTo>
                    <a:pt x="8664791" y="0"/>
                    <a:pt x="9093289" y="428371"/>
                    <a:pt x="9093289" y="633730"/>
                  </a:cubicBezTo>
                  <a:cubicBezTo>
                    <a:pt x="9093289" y="838962"/>
                    <a:pt x="8664791" y="1267460"/>
                    <a:pt x="8136344" y="1267460"/>
                  </a:cubicBezTo>
                  <a:close/>
                </a:path>
              </a:pathLst>
            </a:custGeom>
            <a:solidFill>
              <a:srgbClr val="2A1E50"/>
            </a:solidFill>
          </p:spPr>
        </p:sp>
        <p:sp>
          <p:nvSpPr>
            <p:cNvPr id="16" name="Freeform 16"/>
            <p:cNvSpPr/>
            <p:nvPr/>
          </p:nvSpPr>
          <p:spPr>
            <a:xfrm>
              <a:off x="0" y="0"/>
              <a:ext cx="9118689" cy="1292860"/>
            </a:xfrm>
            <a:custGeom>
              <a:avLst/>
              <a:gdLst/>
              <a:ahLst/>
              <a:cxnLst/>
              <a:rect l="l" t="t" r="r" b="b"/>
              <a:pathLst>
                <a:path w="9118689" h="1292860">
                  <a:moveTo>
                    <a:pt x="8149044" y="0"/>
                  </a:moveTo>
                  <a:lnTo>
                    <a:pt x="969645" y="0"/>
                  </a:lnTo>
                  <a:cubicBezTo>
                    <a:pt x="434975" y="0"/>
                    <a:pt x="0" y="434975"/>
                    <a:pt x="0" y="646430"/>
                  </a:cubicBezTo>
                  <a:cubicBezTo>
                    <a:pt x="0" y="857885"/>
                    <a:pt x="434975" y="1292860"/>
                    <a:pt x="969645" y="1292860"/>
                  </a:cubicBezTo>
                  <a:lnTo>
                    <a:pt x="8149044" y="1292860"/>
                  </a:lnTo>
                  <a:cubicBezTo>
                    <a:pt x="8683714" y="1292860"/>
                    <a:pt x="9118689" y="857885"/>
                    <a:pt x="9118689" y="646430"/>
                  </a:cubicBezTo>
                  <a:cubicBezTo>
                    <a:pt x="9118689" y="434975"/>
                    <a:pt x="8683714" y="0"/>
                    <a:pt x="8149044" y="0"/>
                  </a:cubicBezTo>
                  <a:close/>
                  <a:moveTo>
                    <a:pt x="8149044" y="1267460"/>
                  </a:moveTo>
                  <a:lnTo>
                    <a:pt x="969645" y="1267460"/>
                  </a:lnTo>
                  <a:cubicBezTo>
                    <a:pt x="448945" y="1267460"/>
                    <a:pt x="25400" y="843915"/>
                    <a:pt x="25400" y="646430"/>
                  </a:cubicBezTo>
                  <a:cubicBezTo>
                    <a:pt x="25400" y="448945"/>
                    <a:pt x="448945" y="25400"/>
                    <a:pt x="969645" y="25400"/>
                  </a:cubicBezTo>
                  <a:lnTo>
                    <a:pt x="8149044" y="25400"/>
                  </a:lnTo>
                  <a:cubicBezTo>
                    <a:pt x="8669744" y="25400"/>
                    <a:pt x="9093289" y="448945"/>
                    <a:pt x="9093289" y="646430"/>
                  </a:cubicBezTo>
                  <a:cubicBezTo>
                    <a:pt x="9093289" y="843915"/>
                    <a:pt x="8669744" y="1267460"/>
                    <a:pt x="8149044" y="1267460"/>
                  </a:cubicBezTo>
                  <a:close/>
                </a:path>
              </a:pathLst>
            </a:custGeom>
            <a:solidFill>
              <a:srgbClr val="230738"/>
            </a:solidFill>
          </p:spPr>
        </p:sp>
      </p:grpSp>
      <p:grpSp>
        <p:nvGrpSpPr>
          <p:cNvPr id="17" name="Group 17"/>
          <p:cNvGrpSpPr/>
          <p:nvPr/>
        </p:nvGrpSpPr>
        <p:grpSpPr>
          <a:xfrm>
            <a:off x="2160737" y="4974555"/>
            <a:ext cx="4121543" cy="797324"/>
            <a:chOff x="0" y="0"/>
            <a:chExt cx="9118689" cy="1764036"/>
          </a:xfrm>
        </p:grpSpPr>
        <p:sp>
          <p:nvSpPr>
            <p:cNvPr id="18" name="Freeform 18"/>
            <p:cNvSpPr/>
            <p:nvPr/>
          </p:nvSpPr>
          <p:spPr>
            <a:xfrm>
              <a:off x="12700" y="12700"/>
              <a:ext cx="9093289" cy="1738636"/>
            </a:xfrm>
            <a:custGeom>
              <a:avLst/>
              <a:gdLst/>
              <a:ahLst/>
              <a:cxnLst/>
              <a:rect l="l" t="t" r="r" b="b"/>
              <a:pathLst>
                <a:path w="9093289" h="1738636">
                  <a:moveTo>
                    <a:pt x="8136344" y="1738636"/>
                  </a:moveTo>
                  <a:lnTo>
                    <a:pt x="956945" y="1738636"/>
                  </a:lnTo>
                  <a:cubicBezTo>
                    <a:pt x="428371" y="1738636"/>
                    <a:pt x="0" y="1310138"/>
                    <a:pt x="0" y="869318"/>
                  </a:cubicBezTo>
                  <a:cubicBezTo>
                    <a:pt x="0" y="428371"/>
                    <a:pt x="428371" y="0"/>
                    <a:pt x="956945" y="0"/>
                  </a:cubicBezTo>
                  <a:lnTo>
                    <a:pt x="8136344" y="0"/>
                  </a:lnTo>
                  <a:cubicBezTo>
                    <a:pt x="8664791" y="0"/>
                    <a:pt x="9093289" y="428371"/>
                    <a:pt x="9093289" y="869318"/>
                  </a:cubicBezTo>
                  <a:cubicBezTo>
                    <a:pt x="9093289" y="1310138"/>
                    <a:pt x="8664791" y="1738636"/>
                    <a:pt x="8136344" y="1738636"/>
                  </a:cubicBezTo>
                  <a:close/>
                </a:path>
              </a:pathLst>
            </a:custGeom>
            <a:solidFill>
              <a:srgbClr val="2A1E50"/>
            </a:solidFill>
          </p:spPr>
        </p:sp>
        <p:sp>
          <p:nvSpPr>
            <p:cNvPr id="19" name="Freeform 19"/>
            <p:cNvSpPr/>
            <p:nvPr/>
          </p:nvSpPr>
          <p:spPr>
            <a:xfrm>
              <a:off x="0" y="0"/>
              <a:ext cx="9118689" cy="1764036"/>
            </a:xfrm>
            <a:custGeom>
              <a:avLst/>
              <a:gdLst/>
              <a:ahLst/>
              <a:cxnLst/>
              <a:rect l="l" t="t" r="r" b="b"/>
              <a:pathLst>
                <a:path w="9118689" h="1764036">
                  <a:moveTo>
                    <a:pt x="8149044" y="0"/>
                  </a:moveTo>
                  <a:lnTo>
                    <a:pt x="969645" y="0"/>
                  </a:lnTo>
                  <a:cubicBezTo>
                    <a:pt x="434975" y="0"/>
                    <a:pt x="0" y="434975"/>
                    <a:pt x="0" y="882018"/>
                  </a:cubicBezTo>
                  <a:cubicBezTo>
                    <a:pt x="0" y="1329061"/>
                    <a:pt x="434975" y="1764036"/>
                    <a:pt x="969645" y="1764036"/>
                  </a:cubicBezTo>
                  <a:lnTo>
                    <a:pt x="8149044" y="1764036"/>
                  </a:lnTo>
                  <a:cubicBezTo>
                    <a:pt x="8683714" y="1764036"/>
                    <a:pt x="9118689" y="1329061"/>
                    <a:pt x="9118689" y="882018"/>
                  </a:cubicBezTo>
                  <a:cubicBezTo>
                    <a:pt x="9118689" y="434975"/>
                    <a:pt x="8683714" y="0"/>
                    <a:pt x="8149044" y="0"/>
                  </a:cubicBezTo>
                  <a:close/>
                  <a:moveTo>
                    <a:pt x="8149044" y="1738636"/>
                  </a:moveTo>
                  <a:lnTo>
                    <a:pt x="969645" y="1738636"/>
                  </a:lnTo>
                  <a:cubicBezTo>
                    <a:pt x="448945" y="1738636"/>
                    <a:pt x="25400" y="1315091"/>
                    <a:pt x="25400" y="882018"/>
                  </a:cubicBezTo>
                  <a:cubicBezTo>
                    <a:pt x="25400" y="448945"/>
                    <a:pt x="448945" y="25400"/>
                    <a:pt x="969645" y="25400"/>
                  </a:cubicBezTo>
                  <a:lnTo>
                    <a:pt x="8149044" y="25400"/>
                  </a:lnTo>
                  <a:cubicBezTo>
                    <a:pt x="8669744" y="25400"/>
                    <a:pt x="9093289" y="448945"/>
                    <a:pt x="9093289" y="882018"/>
                  </a:cubicBezTo>
                  <a:cubicBezTo>
                    <a:pt x="9093289" y="1315091"/>
                    <a:pt x="8669744" y="1738636"/>
                    <a:pt x="8149044" y="1738636"/>
                  </a:cubicBezTo>
                  <a:close/>
                </a:path>
              </a:pathLst>
            </a:custGeom>
            <a:solidFill>
              <a:srgbClr val="230738"/>
            </a:solidFill>
          </p:spPr>
        </p:sp>
      </p:grpSp>
      <p:grpSp>
        <p:nvGrpSpPr>
          <p:cNvPr id="20" name="Group 20"/>
          <p:cNvGrpSpPr/>
          <p:nvPr/>
        </p:nvGrpSpPr>
        <p:grpSpPr>
          <a:xfrm>
            <a:off x="717243" y="6766678"/>
            <a:ext cx="7495898" cy="1379497"/>
            <a:chOff x="0" y="0"/>
            <a:chExt cx="10129550" cy="1864178"/>
          </a:xfrm>
        </p:grpSpPr>
        <p:sp>
          <p:nvSpPr>
            <p:cNvPr id="21" name="Freeform 21"/>
            <p:cNvSpPr/>
            <p:nvPr/>
          </p:nvSpPr>
          <p:spPr>
            <a:xfrm>
              <a:off x="12700" y="12700"/>
              <a:ext cx="10104150" cy="1838778"/>
            </a:xfrm>
            <a:custGeom>
              <a:avLst/>
              <a:gdLst/>
              <a:ahLst/>
              <a:cxnLst/>
              <a:rect l="l" t="t" r="r" b="b"/>
              <a:pathLst>
                <a:path w="10104150" h="1838778">
                  <a:moveTo>
                    <a:pt x="9147205" y="1838778"/>
                  </a:moveTo>
                  <a:lnTo>
                    <a:pt x="956945" y="1838778"/>
                  </a:lnTo>
                  <a:cubicBezTo>
                    <a:pt x="428371" y="1838778"/>
                    <a:pt x="0" y="1410280"/>
                    <a:pt x="0" y="919389"/>
                  </a:cubicBezTo>
                  <a:cubicBezTo>
                    <a:pt x="0" y="428371"/>
                    <a:pt x="428371" y="0"/>
                    <a:pt x="956945" y="0"/>
                  </a:cubicBezTo>
                  <a:lnTo>
                    <a:pt x="9147205" y="0"/>
                  </a:lnTo>
                  <a:cubicBezTo>
                    <a:pt x="9675652" y="0"/>
                    <a:pt x="10104150" y="428371"/>
                    <a:pt x="10104150" y="919389"/>
                  </a:cubicBezTo>
                  <a:cubicBezTo>
                    <a:pt x="10104150" y="1410280"/>
                    <a:pt x="9675652" y="1838778"/>
                    <a:pt x="9147205" y="1838778"/>
                  </a:cubicBezTo>
                  <a:close/>
                </a:path>
              </a:pathLst>
            </a:custGeom>
            <a:solidFill>
              <a:srgbClr val="2A1E50"/>
            </a:solidFill>
          </p:spPr>
        </p:sp>
        <p:sp>
          <p:nvSpPr>
            <p:cNvPr id="22" name="Freeform 22"/>
            <p:cNvSpPr/>
            <p:nvPr/>
          </p:nvSpPr>
          <p:spPr>
            <a:xfrm>
              <a:off x="0" y="0"/>
              <a:ext cx="10129550" cy="1864178"/>
            </a:xfrm>
            <a:custGeom>
              <a:avLst/>
              <a:gdLst/>
              <a:ahLst/>
              <a:cxnLst/>
              <a:rect l="l" t="t" r="r" b="b"/>
              <a:pathLst>
                <a:path w="10129550" h="1864178">
                  <a:moveTo>
                    <a:pt x="9159905" y="0"/>
                  </a:moveTo>
                  <a:lnTo>
                    <a:pt x="969645" y="0"/>
                  </a:lnTo>
                  <a:cubicBezTo>
                    <a:pt x="434975" y="0"/>
                    <a:pt x="0" y="434975"/>
                    <a:pt x="0" y="932089"/>
                  </a:cubicBezTo>
                  <a:cubicBezTo>
                    <a:pt x="0" y="1429203"/>
                    <a:pt x="434975" y="1864178"/>
                    <a:pt x="969645" y="1864178"/>
                  </a:cubicBezTo>
                  <a:lnTo>
                    <a:pt x="9159905" y="1864178"/>
                  </a:lnTo>
                  <a:cubicBezTo>
                    <a:pt x="9694575" y="1864178"/>
                    <a:pt x="10129550" y="1429203"/>
                    <a:pt x="10129550" y="932089"/>
                  </a:cubicBezTo>
                  <a:cubicBezTo>
                    <a:pt x="10129550" y="434975"/>
                    <a:pt x="9694575" y="0"/>
                    <a:pt x="9159905" y="0"/>
                  </a:cubicBezTo>
                  <a:close/>
                  <a:moveTo>
                    <a:pt x="9159905" y="1838778"/>
                  </a:moveTo>
                  <a:lnTo>
                    <a:pt x="969645" y="1838778"/>
                  </a:lnTo>
                  <a:cubicBezTo>
                    <a:pt x="448945" y="1838778"/>
                    <a:pt x="25400" y="1415233"/>
                    <a:pt x="25400" y="932089"/>
                  </a:cubicBezTo>
                  <a:cubicBezTo>
                    <a:pt x="25400" y="448945"/>
                    <a:pt x="448945" y="25400"/>
                    <a:pt x="969645" y="25400"/>
                  </a:cubicBezTo>
                  <a:lnTo>
                    <a:pt x="9159905" y="25400"/>
                  </a:lnTo>
                  <a:cubicBezTo>
                    <a:pt x="9680605" y="25400"/>
                    <a:pt x="10104150" y="448945"/>
                    <a:pt x="10104150" y="932089"/>
                  </a:cubicBezTo>
                  <a:cubicBezTo>
                    <a:pt x="10104150" y="1415233"/>
                    <a:pt x="9680605" y="1838778"/>
                    <a:pt x="9159905" y="1838778"/>
                  </a:cubicBezTo>
                  <a:close/>
                </a:path>
              </a:pathLst>
            </a:custGeom>
            <a:solidFill>
              <a:srgbClr val="230738"/>
            </a:solidFill>
          </p:spPr>
        </p:sp>
      </p:grpSp>
      <p:sp>
        <p:nvSpPr>
          <p:cNvPr id="23" name="TextBox 23"/>
          <p:cNvSpPr txBox="1"/>
          <p:nvPr/>
        </p:nvSpPr>
        <p:spPr>
          <a:xfrm>
            <a:off x="959875" y="3901515"/>
            <a:ext cx="7253266" cy="559435"/>
          </a:xfrm>
          <a:prstGeom prst="rect">
            <a:avLst/>
          </a:prstGeom>
        </p:spPr>
        <p:txBody>
          <a:bodyPr lIns="0" tIns="0" rIns="0" bIns="0" rtlCol="0" anchor="t">
            <a:spAutoFit/>
          </a:bodyPr>
          <a:lstStyle/>
          <a:p>
            <a:pPr>
              <a:lnSpc>
                <a:spcPts val="4339"/>
              </a:lnSpc>
            </a:pPr>
            <a:r>
              <a:rPr lang="en-US" sz="3099" spc="-30">
                <a:solidFill>
                  <a:srgbClr val="FFFFFF"/>
                </a:solidFill>
                <a:latin typeface="Poppins"/>
              </a:rPr>
              <a:t>Query:</a:t>
            </a:r>
            <a:r>
              <a:rPr lang="en-US" sz="3099" spc="-30">
                <a:solidFill>
                  <a:srgbClr val="7EAF94"/>
                </a:solidFill>
                <a:latin typeface="Poppins Bold"/>
              </a:rPr>
              <a:t> SU.exact("LIBRARY SCIENCE")</a:t>
            </a:r>
            <a:r>
              <a:rPr lang="en-US" sz="3099" spc="-30">
                <a:solidFill>
                  <a:srgbClr val="FFFFFF"/>
                </a:solidFill>
                <a:latin typeface="Poppins"/>
              </a:rPr>
              <a:t> </a:t>
            </a:r>
          </a:p>
        </p:txBody>
      </p:sp>
      <p:sp>
        <p:nvSpPr>
          <p:cNvPr id="24" name="TextBox 24"/>
          <p:cNvSpPr txBox="1"/>
          <p:nvPr/>
        </p:nvSpPr>
        <p:spPr>
          <a:xfrm>
            <a:off x="2533244" y="5045875"/>
            <a:ext cx="5248221" cy="532775"/>
          </a:xfrm>
          <a:prstGeom prst="rect">
            <a:avLst/>
          </a:prstGeom>
        </p:spPr>
        <p:txBody>
          <a:bodyPr lIns="0" tIns="0" rIns="0" bIns="0" rtlCol="0" anchor="t">
            <a:spAutoFit/>
          </a:bodyPr>
          <a:lstStyle/>
          <a:p>
            <a:pPr>
              <a:lnSpc>
                <a:spcPts val="4339"/>
              </a:lnSpc>
            </a:pPr>
            <a:r>
              <a:rPr lang="en-US" sz="3099" spc="-30" dirty="0">
                <a:solidFill>
                  <a:srgbClr val="FFFFFF"/>
                </a:solidFill>
                <a:latin typeface="Poppins"/>
              </a:rPr>
              <a:t>Period: </a:t>
            </a:r>
            <a:r>
              <a:rPr lang="en-US" sz="3099" spc="-30" dirty="0">
                <a:solidFill>
                  <a:srgbClr val="7EAF94"/>
                </a:solidFill>
                <a:latin typeface="Poppins Bold"/>
              </a:rPr>
              <a:t>1921 to 2020</a:t>
            </a:r>
          </a:p>
        </p:txBody>
      </p:sp>
      <p:sp>
        <p:nvSpPr>
          <p:cNvPr id="25" name="TextBox 25"/>
          <p:cNvSpPr txBox="1"/>
          <p:nvPr/>
        </p:nvSpPr>
        <p:spPr>
          <a:xfrm>
            <a:off x="959875" y="6804778"/>
            <a:ext cx="7297071" cy="1102360"/>
          </a:xfrm>
          <a:prstGeom prst="rect">
            <a:avLst/>
          </a:prstGeom>
        </p:spPr>
        <p:txBody>
          <a:bodyPr lIns="0" tIns="0" rIns="0" bIns="0" rtlCol="0" anchor="t">
            <a:spAutoFit/>
          </a:bodyPr>
          <a:lstStyle/>
          <a:p>
            <a:pPr>
              <a:lnSpc>
                <a:spcPts val="4339"/>
              </a:lnSpc>
            </a:pPr>
            <a:r>
              <a:rPr lang="en-US" sz="3099" spc="-30">
                <a:solidFill>
                  <a:srgbClr val="FFFFFF"/>
                </a:solidFill>
                <a:latin typeface="Poppins"/>
              </a:rPr>
              <a:t>No. of ETDs Downloaded (Manually b/w 2019-2021): </a:t>
            </a:r>
            <a:r>
              <a:rPr lang="en-US" sz="3099" spc="-30">
                <a:solidFill>
                  <a:srgbClr val="7EAF94"/>
                </a:solidFill>
                <a:latin typeface="Poppins Bold"/>
              </a:rPr>
              <a:t>4000</a:t>
            </a:r>
            <a:r>
              <a:rPr lang="en-US" sz="3099" spc="-30">
                <a:solidFill>
                  <a:srgbClr val="FFFFFF"/>
                </a:solidFill>
                <a:latin typeface="Poppins"/>
              </a:rPr>
              <a:t> </a:t>
            </a:r>
          </a:p>
        </p:txBody>
      </p:sp>
      <p:grpSp>
        <p:nvGrpSpPr>
          <p:cNvPr id="26" name="Group 26"/>
          <p:cNvGrpSpPr/>
          <p:nvPr/>
        </p:nvGrpSpPr>
        <p:grpSpPr>
          <a:xfrm>
            <a:off x="2287578" y="5855054"/>
            <a:ext cx="4121543" cy="797324"/>
            <a:chOff x="0" y="0"/>
            <a:chExt cx="9118689" cy="1764036"/>
          </a:xfrm>
        </p:grpSpPr>
        <p:sp>
          <p:nvSpPr>
            <p:cNvPr id="27" name="Freeform 27"/>
            <p:cNvSpPr/>
            <p:nvPr/>
          </p:nvSpPr>
          <p:spPr>
            <a:xfrm>
              <a:off x="12700" y="12700"/>
              <a:ext cx="9093289" cy="1738636"/>
            </a:xfrm>
            <a:custGeom>
              <a:avLst/>
              <a:gdLst/>
              <a:ahLst/>
              <a:cxnLst/>
              <a:rect l="l" t="t" r="r" b="b"/>
              <a:pathLst>
                <a:path w="9093289" h="1738636">
                  <a:moveTo>
                    <a:pt x="8136344" y="1738636"/>
                  </a:moveTo>
                  <a:lnTo>
                    <a:pt x="956945" y="1738636"/>
                  </a:lnTo>
                  <a:cubicBezTo>
                    <a:pt x="428371" y="1738636"/>
                    <a:pt x="0" y="1310138"/>
                    <a:pt x="0" y="869318"/>
                  </a:cubicBezTo>
                  <a:cubicBezTo>
                    <a:pt x="0" y="428371"/>
                    <a:pt x="428371" y="0"/>
                    <a:pt x="956945" y="0"/>
                  </a:cubicBezTo>
                  <a:lnTo>
                    <a:pt x="8136344" y="0"/>
                  </a:lnTo>
                  <a:cubicBezTo>
                    <a:pt x="8664791" y="0"/>
                    <a:pt x="9093289" y="428371"/>
                    <a:pt x="9093289" y="869318"/>
                  </a:cubicBezTo>
                  <a:cubicBezTo>
                    <a:pt x="9093289" y="1310138"/>
                    <a:pt x="8664791" y="1738636"/>
                    <a:pt x="8136344" y="1738636"/>
                  </a:cubicBezTo>
                  <a:close/>
                </a:path>
              </a:pathLst>
            </a:custGeom>
            <a:solidFill>
              <a:srgbClr val="2A1E50"/>
            </a:solidFill>
          </p:spPr>
        </p:sp>
        <p:sp>
          <p:nvSpPr>
            <p:cNvPr id="28" name="Freeform 28"/>
            <p:cNvSpPr/>
            <p:nvPr/>
          </p:nvSpPr>
          <p:spPr>
            <a:xfrm>
              <a:off x="0" y="0"/>
              <a:ext cx="9118689" cy="1764036"/>
            </a:xfrm>
            <a:custGeom>
              <a:avLst/>
              <a:gdLst/>
              <a:ahLst/>
              <a:cxnLst/>
              <a:rect l="l" t="t" r="r" b="b"/>
              <a:pathLst>
                <a:path w="9118689" h="1764036">
                  <a:moveTo>
                    <a:pt x="8149044" y="0"/>
                  </a:moveTo>
                  <a:lnTo>
                    <a:pt x="969645" y="0"/>
                  </a:lnTo>
                  <a:cubicBezTo>
                    <a:pt x="434975" y="0"/>
                    <a:pt x="0" y="434975"/>
                    <a:pt x="0" y="882018"/>
                  </a:cubicBezTo>
                  <a:cubicBezTo>
                    <a:pt x="0" y="1329061"/>
                    <a:pt x="434975" y="1764036"/>
                    <a:pt x="969645" y="1764036"/>
                  </a:cubicBezTo>
                  <a:lnTo>
                    <a:pt x="8149044" y="1764036"/>
                  </a:lnTo>
                  <a:cubicBezTo>
                    <a:pt x="8683714" y="1764036"/>
                    <a:pt x="9118689" y="1329061"/>
                    <a:pt x="9118689" y="882018"/>
                  </a:cubicBezTo>
                  <a:cubicBezTo>
                    <a:pt x="9118689" y="434975"/>
                    <a:pt x="8683714" y="0"/>
                    <a:pt x="8149044" y="0"/>
                  </a:cubicBezTo>
                  <a:close/>
                  <a:moveTo>
                    <a:pt x="8149044" y="1738636"/>
                  </a:moveTo>
                  <a:lnTo>
                    <a:pt x="969645" y="1738636"/>
                  </a:lnTo>
                  <a:cubicBezTo>
                    <a:pt x="448945" y="1738636"/>
                    <a:pt x="25400" y="1315091"/>
                    <a:pt x="25400" y="882018"/>
                  </a:cubicBezTo>
                  <a:cubicBezTo>
                    <a:pt x="25400" y="448945"/>
                    <a:pt x="448945" y="25400"/>
                    <a:pt x="969645" y="25400"/>
                  </a:cubicBezTo>
                  <a:lnTo>
                    <a:pt x="8149044" y="25400"/>
                  </a:lnTo>
                  <a:cubicBezTo>
                    <a:pt x="8669744" y="25400"/>
                    <a:pt x="9093289" y="448945"/>
                    <a:pt x="9093289" y="882018"/>
                  </a:cubicBezTo>
                  <a:cubicBezTo>
                    <a:pt x="9093289" y="1315091"/>
                    <a:pt x="8669744" y="1738636"/>
                    <a:pt x="8149044" y="1738636"/>
                  </a:cubicBezTo>
                  <a:close/>
                </a:path>
              </a:pathLst>
            </a:custGeom>
            <a:solidFill>
              <a:srgbClr val="230738"/>
            </a:solidFill>
          </p:spPr>
        </p:sp>
      </p:grpSp>
      <p:sp>
        <p:nvSpPr>
          <p:cNvPr id="29" name="TextBox 29"/>
          <p:cNvSpPr txBox="1"/>
          <p:nvPr/>
        </p:nvSpPr>
        <p:spPr>
          <a:xfrm>
            <a:off x="2436489" y="5926373"/>
            <a:ext cx="5248221" cy="559435"/>
          </a:xfrm>
          <a:prstGeom prst="rect">
            <a:avLst/>
          </a:prstGeom>
        </p:spPr>
        <p:txBody>
          <a:bodyPr lIns="0" tIns="0" rIns="0" bIns="0" rtlCol="0" anchor="t">
            <a:spAutoFit/>
          </a:bodyPr>
          <a:lstStyle/>
          <a:p>
            <a:pPr>
              <a:lnSpc>
                <a:spcPts val="4339"/>
              </a:lnSpc>
            </a:pPr>
            <a:r>
              <a:rPr lang="en-US" sz="3099" spc="-30">
                <a:solidFill>
                  <a:srgbClr val="FFFFFF"/>
                </a:solidFill>
                <a:latin typeface="Poppins"/>
              </a:rPr>
              <a:t>Language: </a:t>
            </a:r>
            <a:r>
              <a:rPr lang="en-US" sz="3099" spc="-30">
                <a:solidFill>
                  <a:srgbClr val="7EAF94"/>
                </a:solidFill>
                <a:latin typeface="Poppins Bold"/>
              </a:rPr>
              <a:t>English</a:t>
            </a:r>
          </a:p>
        </p:txBody>
      </p:sp>
      <p:sp>
        <p:nvSpPr>
          <p:cNvPr id="33" name="Footer Placeholder 3">
            <a:extLst>
              <a:ext uri="{FF2B5EF4-FFF2-40B4-BE49-F238E27FC236}">
                <a16:creationId xmlns:a16="http://schemas.microsoft.com/office/drawing/2014/main" id="{866A746D-3FD8-76B8-528C-22FBE2D60F5C}"/>
              </a:ext>
            </a:extLst>
          </p:cNvPr>
          <p:cNvSpPr txBox="1">
            <a:spLocks/>
          </p:cNvSpPr>
          <p:nvPr/>
        </p:nvSpPr>
        <p:spPr>
          <a:xfrm>
            <a:off x="16331164" y="9783209"/>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EFF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5B78E6FF-7219-A9CF-870C-BCC9A314B3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077" y="1816338"/>
            <a:ext cx="7026903" cy="4000500"/>
          </a:xfrm>
          <a:prstGeom prst="rect">
            <a:avLst/>
          </a:prstGeom>
        </p:spPr>
      </p:pic>
      <p:pic>
        <p:nvPicPr>
          <p:cNvPr id="33" name="Picture 32">
            <a:extLst>
              <a:ext uri="{FF2B5EF4-FFF2-40B4-BE49-F238E27FC236}">
                <a16:creationId xmlns:a16="http://schemas.microsoft.com/office/drawing/2014/main" id="{5F21E74E-33BC-D74E-DCFF-B1FAB0D3A3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72296"/>
            <a:ext cx="8458200" cy="4777234"/>
          </a:xfrm>
          <a:prstGeom prst="rect">
            <a:avLst/>
          </a:prstGeom>
        </p:spPr>
      </p:pic>
      <p:pic>
        <p:nvPicPr>
          <p:cNvPr id="37" name="Picture 36">
            <a:extLst>
              <a:ext uri="{FF2B5EF4-FFF2-40B4-BE49-F238E27FC236}">
                <a16:creationId xmlns:a16="http://schemas.microsoft.com/office/drawing/2014/main" id="{71598926-D788-9A74-F38E-C668FC280B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5600" y="5893313"/>
            <a:ext cx="7772400" cy="4410918"/>
          </a:xfrm>
          <a:prstGeom prst="rect">
            <a:avLst/>
          </a:prstGeom>
        </p:spPr>
      </p:pic>
      <p:pic>
        <p:nvPicPr>
          <p:cNvPr id="35" name="Picture 34">
            <a:hlinkHover r:id="" action="ppaction://noaction" highlightClick="1"/>
            <a:extLst>
              <a:ext uri="{FF2B5EF4-FFF2-40B4-BE49-F238E27FC236}">
                <a16:creationId xmlns:a16="http://schemas.microsoft.com/office/drawing/2014/main" id="{E4048CC2-F74D-8E6B-50FB-C2C60B216C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7390" y="0"/>
            <a:ext cx="7172273" cy="4000500"/>
          </a:xfrm>
          <a:prstGeom prst="rect">
            <a:avLst/>
          </a:prstGeom>
        </p:spPr>
      </p:pic>
      <p:pic>
        <p:nvPicPr>
          <p:cNvPr id="39" name="Picture 38">
            <a:extLst>
              <a:ext uri="{FF2B5EF4-FFF2-40B4-BE49-F238E27FC236}">
                <a16:creationId xmlns:a16="http://schemas.microsoft.com/office/drawing/2014/main" id="{85C3F464-EDF5-2F96-588B-54C48AB855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14600" y="5847504"/>
            <a:ext cx="7772400" cy="4456727"/>
          </a:xfrm>
          <a:prstGeom prst="rect">
            <a:avLst/>
          </a:prstGeom>
        </p:spPr>
      </p:pic>
      <p:sp>
        <p:nvSpPr>
          <p:cNvPr id="3" name="TextBox 2">
            <a:extLst>
              <a:ext uri="{FF2B5EF4-FFF2-40B4-BE49-F238E27FC236}">
                <a16:creationId xmlns:a16="http://schemas.microsoft.com/office/drawing/2014/main" id="{DFEF60B6-6B77-2F5B-FE0A-BFB460CBAE5F}"/>
              </a:ext>
            </a:extLst>
          </p:cNvPr>
          <p:cNvSpPr txBox="1"/>
          <p:nvPr/>
        </p:nvSpPr>
        <p:spPr>
          <a:xfrm>
            <a:off x="0" y="4965553"/>
            <a:ext cx="8028077" cy="923330"/>
          </a:xfrm>
          <a:prstGeom prst="rect">
            <a:avLst/>
          </a:prstGeom>
          <a:noFill/>
        </p:spPr>
        <p:txBody>
          <a:bodyPr wrap="square">
            <a:spAutoFit/>
          </a:bodyPr>
          <a:lstStyle/>
          <a:p>
            <a:r>
              <a:rPr lang="en-US" dirty="0">
                <a:effectLst/>
              </a:rPr>
              <a:t>Lamba, M., &amp; </a:t>
            </a:r>
            <a:r>
              <a:rPr lang="en-US" dirty="0" err="1">
                <a:effectLst/>
              </a:rPr>
              <a:t>Madhusudhan</a:t>
            </a:r>
            <a:r>
              <a:rPr lang="en-US" dirty="0">
                <a:effectLst/>
              </a:rPr>
              <a:t>, M. (2023). Exploring OCR Errors in Full-Text Large Documents: A Study of LIS Theses and Dissertations. </a:t>
            </a:r>
            <a:r>
              <a:rPr lang="en-US" i="1" dirty="0">
                <a:effectLst/>
              </a:rPr>
              <a:t>Library Philosophy and Practice (e-Journal)</a:t>
            </a:r>
            <a:r>
              <a:rPr lang="en-US" dirty="0">
                <a:effectLst/>
              </a:rPr>
              <a:t>. </a:t>
            </a:r>
            <a:r>
              <a:rPr lang="en-US" dirty="0">
                <a:effectLst/>
                <a:hlinkClick r:id="rId7"/>
              </a:rPr>
              <a:t>https://digitalcommons.unl.edu/libphilprac/7824</a:t>
            </a:r>
            <a:endParaRPr lang="en-US" dirty="0">
              <a:effectLst/>
            </a:endParaRPr>
          </a:p>
        </p:txBody>
      </p:sp>
      <p:sp>
        <p:nvSpPr>
          <p:cNvPr id="2" name="Slide Number Placeholder 1">
            <a:extLst>
              <a:ext uri="{FF2B5EF4-FFF2-40B4-BE49-F238E27FC236}">
                <a16:creationId xmlns:a16="http://schemas.microsoft.com/office/drawing/2014/main" id="{8088A2E8-B773-D1A7-C7C3-8640470621BA}"/>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5" name="Footer Placeholder 4">
            <a:extLst>
              <a:ext uri="{FF2B5EF4-FFF2-40B4-BE49-F238E27FC236}">
                <a16:creationId xmlns:a16="http://schemas.microsoft.com/office/drawing/2014/main" id="{DA18CA01-79C2-9D58-1F56-E8A47EA4F27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1764499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1D4E0"/>
        </a:solidFill>
        <a:effectLst/>
      </p:bgPr>
    </p:bg>
    <p:spTree>
      <p:nvGrpSpPr>
        <p:cNvPr id="1" name=""/>
        <p:cNvGrpSpPr/>
        <p:nvPr/>
      </p:nvGrpSpPr>
      <p:grpSpPr>
        <a:xfrm>
          <a:off x="0" y="0"/>
          <a:ext cx="0" cy="0"/>
          <a:chOff x="0" y="0"/>
          <a:chExt cx="0" cy="0"/>
        </a:xfrm>
      </p:grpSpPr>
      <p:sp>
        <p:nvSpPr>
          <p:cNvPr id="2" name="TextBox 2"/>
          <p:cNvSpPr txBox="1"/>
          <p:nvPr/>
        </p:nvSpPr>
        <p:spPr>
          <a:xfrm>
            <a:off x="3760850" y="4004370"/>
            <a:ext cx="10766301" cy="1592593"/>
          </a:xfrm>
          <a:prstGeom prst="rect">
            <a:avLst/>
          </a:prstGeom>
        </p:spPr>
        <p:txBody>
          <a:bodyPr lIns="0" tIns="0" rIns="0" bIns="0" rtlCol="0" anchor="t">
            <a:spAutoFit/>
          </a:bodyPr>
          <a:lstStyle/>
          <a:p>
            <a:pPr algn="ctr">
              <a:lnSpc>
                <a:spcPts val="13019"/>
              </a:lnSpc>
            </a:pPr>
            <a:r>
              <a:rPr lang="en-US" sz="9299">
                <a:solidFill>
                  <a:srgbClr val="000000"/>
                </a:solidFill>
                <a:latin typeface="Canva Sans Bold"/>
              </a:rPr>
              <a:t>Qualitative Coding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2EFF1"/>
        </a:solidFill>
        <a:effectLst/>
      </p:bgPr>
    </p:bg>
    <p:spTree>
      <p:nvGrpSpPr>
        <p:cNvPr id="1" name=""/>
        <p:cNvGrpSpPr/>
        <p:nvPr/>
      </p:nvGrpSpPr>
      <p:grpSpPr>
        <a:xfrm>
          <a:off x="0" y="0"/>
          <a:ext cx="0" cy="0"/>
          <a:chOff x="0" y="0"/>
          <a:chExt cx="0" cy="0"/>
        </a:xfrm>
      </p:grpSpPr>
      <p:sp>
        <p:nvSpPr>
          <p:cNvPr id="2" name="Freeform 2"/>
          <p:cNvSpPr/>
          <p:nvPr/>
        </p:nvSpPr>
        <p:spPr>
          <a:xfrm>
            <a:off x="3740561" y="268103"/>
            <a:ext cx="11424244" cy="8824594"/>
          </a:xfrm>
          <a:custGeom>
            <a:avLst/>
            <a:gdLst/>
            <a:ahLst/>
            <a:cxnLst/>
            <a:rect l="l" t="t" r="r" b="b"/>
            <a:pathLst>
              <a:path w="11424244" h="8824594">
                <a:moveTo>
                  <a:pt x="0" y="0"/>
                </a:moveTo>
                <a:lnTo>
                  <a:pt x="11424244" y="0"/>
                </a:lnTo>
                <a:lnTo>
                  <a:pt x="11424244" y="8824594"/>
                </a:lnTo>
                <a:lnTo>
                  <a:pt x="0" y="8824594"/>
                </a:lnTo>
                <a:lnTo>
                  <a:pt x="0" y="0"/>
                </a:lnTo>
                <a:close/>
              </a:path>
            </a:pathLst>
          </a:custGeom>
          <a:blipFill>
            <a:blip r:embed="rId2"/>
            <a:stretch>
              <a:fillRect/>
            </a:stretch>
          </a:blipFill>
        </p:spPr>
      </p:sp>
      <p:sp>
        <p:nvSpPr>
          <p:cNvPr id="3" name="TextBox 3"/>
          <p:cNvSpPr txBox="1"/>
          <p:nvPr/>
        </p:nvSpPr>
        <p:spPr>
          <a:xfrm>
            <a:off x="179068" y="9071107"/>
            <a:ext cx="18288000" cy="1047750"/>
          </a:xfrm>
          <a:prstGeom prst="rect">
            <a:avLst/>
          </a:prstGeom>
        </p:spPr>
        <p:txBody>
          <a:bodyPr lIns="0" tIns="0" rIns="0" bIns="0" rtlCol="0" anchor="t">
            <a:spAutoFit/>
          </a:bodyPr>
          <a:lstStyle/>
          <a:p>
            <a:pPr algn="ctr">
              <a:lnSpc>
                <a:spcPts val="4200"/>
              </a:lnSpc>
            </a:pPr>
            <a:r>
              <a:rPr lang="en-US" sz="3000">
                <a:solidFill>
                  <a:srgbClr val="000000"/>
                </a:solidFill>
                <a:latin typeface="Canva Sans"/>
              </a:rPr>
              <a:t>Paul-Hus and Desrochers (2019) used to classify research articles</a:t>
            </a:r>
          </a:p>
          <a:p>
            <a:pPr marL="0" lvl="0" indent="0" algn="ctr">
              <a:lnSpc>
                <a:spcPts val="4200"/>
              </a:lnSpc>
              <a:spcBef>
                <a:spcPct val="0"/>
              </a:spcBef>
            </a:pPr>
            <a:endParaRPr lang="en-US" sz="3000">
              <a:solidFill>
                <a:srgbClr val="000000"/>
              </a:solidFill>
              <a:latin typeface="Canva Sans"/>
            </a:endParaRPr>
          </a:p>
        </p:txBody>
      </p:sp>
      <p:sp>
        <p:nvSpPr>
          <p:cNvPr id="4" name="TextBox 4"/>
          <p:cNvSpPr txBox="1"/>
          <p:nvPr/>
        </p:nvSpPr>
        <p:spPr>
          <a:xfrm>
            <a:off x="0" y="9604507"/>
            <a:ext cx="18646136" cy="495300"/>
          </a:xfrm>
          <a:prstGeom prst="rect">
            <a:avLst/>
          </a:prstGeom>
        </p:spPr>
        <p:txBody>
          <a:bodyPr lIns="0" tIns="0" rIns="0" bIns="0" rtlCol="0" anchor="t">
            <a:spAutoFit/>
          </a:bodyPr>
          <a:lstStyle/>
          <a:p>
            <a:pPr marL="0" lvl="0" indent="0" algn="ctr">
              <a:lnSpc>
                <a:spcPts val="2099"/>
              </a:lnSpc>
              <a:spcBef>
                <a:spcPct val="0"/>
              </a:spcBef>
            </a:pPr>
            <a:r>
              <a:rPr lang="en-US" sz="1499">
                <a:solidFill>
                  <a:srgbClr val="000000"/>
                </a:solidFill>
                <a:latin typeface="Canva Sans"/>
              </a:rPr>
              <a:t>Paul-Hus, N., &amp; Desrochers, N. (2019). Acknowledgments are not just thank you notes: A qualitative analysis of acknowledgments content in scientific articles and reviews published in 2015. PLOS ONE, 14(5), e0226727. doi:10.1371/journal.pone.0226727</a:t>
            </a:r>
          </a:p>
        </p:txBody>
      </p:sp>
      <p:sp>
        <p:nvSpPr>
          <p:cNvPr id="5" name="Slide Number Placeholder 4">
            <a:extLst>
              <a:ext uri="{FF2B5EF4-FFF2-40B4-BE49-F238E27FC236}">
                <a16:creationId xmlns:a16="http://schemas.microsoft.com/office/drawing/2014/main" id="{2DA8A156-69A8-CA74-BA30-10B59E6A0E63}"/>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902</TotalTime>
  <Words>1568</Words>
  <Application>Microsoft Macintosh PowerPoint</Application>
  <PresentationFormat>Custom</PresentationFormat>
  <Paragraphs>190</Paragraphs>
  <Slides>22</Slides>
  <Notes>5</Notes>
  <HiddenSlides>2</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Canva Sans Italics</vt:lpstr>
      <vt:lpstr>Canva Sans</vt:lpstr>
      <vt:lpstr>Canva Sans Bold Italics</vt:lpstr>
      <vt:lpstr>Poppins Bold</vt:lpstr>
      <vt:lpstr>Moonlight Bold</vt:lpstr>
      <vt:lpstr>Google Sans</vt:lpstr>
      <vt:lpstr>Calibri</vt:lpstr>
      <vt:lpstr>Wingdings</vt:lpstr>
      <vt:lpstr>Moonlight</vt:lpstr>
      <vt:lpstr>Poppins</vt:lpstr>
      <vt:lpstr>Times New Roman</vt:lpstr>
      <vt:lpstr>Arial</vt:lpstr>
      <vt:lpstr>Canva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Thanking the World:</dc:title>
  <cp:lastModifiedBy>Lamba, Manika</cp:lastModifiedBy>
  <cp:revision>59</cp:revision>
  <dcterms:created xsi:type="dcterms:W3CDTF">2006-08-16T00:00:00Z</dcterms:created>
  <dcterms:modified xsi:type="dcterms:W3CDTF">2023-10-09T19:19:34Z</dcterms:modified>
  <dc:identifier>DAFwWyZq0L0</dc:identifier>
</cp:coreProperties>
</file>